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4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835" r:id="rId9"/>
    <p:sldId id="2837" r:id="rId10"/>
    <p:sldId id="2836" r:id="rId11"/>
    <p:sldId id="2838" r:id="rId12"/>
    <p:sldId id="2853" r:id="rId13"/>
    <p:sldId id="2834" r:id="rId14"/>
    <p:sldId id="2702" r:id="rId15"/>
    <p:sldId id="2659" r:id="rId16"/>
    <p:sldId id="2669" r:id="rId17"/>
    <p:sldId id="2703" r:id="rId18"/>
    <p:sldId id="2802" r:id="rId19"/>
    <p:sldId id="2672" r:id="rId20"/>
    <p:sldId id="2673" r:id="rId21"/>
    <p:sldId id="2670" r:id="rId22"/>
    <p:sldId id="2647" r:id="rId23"/>
    <p:sldId id="2656" r:id="rId24"/>
    <p:sldId id="2700" r:id="rId25"/>
    <p:sldId id="2655" r:id="rId26"/>
    <p:sldId id="2657" r:id="rId27"/>
    <p:sldId id="2658" r:id="rId28"/>
    <p:sldId id="2660" r:id="rId29"/>
    <p:sldId id="2661" r:id="rId30"/>
    <p:sldId id="2650" r:id="rId31"/>
    <p:sldId id="2654" r:id="rId32"/>
    <p:sldId id="2648" r:id="rId33"/>
    <p:sldId id="2653" r:id="rId34"/>
    <p:sldId id="2651" r:id="rId35"/>
    <p:sldId id="2652" r:id="rId36"/>
    <p:sldId id="2695" r:id="rId37"/>
    <p:sldId id="2705" r:id="rId38"/>
    <p:sldId id="2698" r:id="rId39"/>
    <p:sldId id="2696" r:id="rId40"/>
    <p:sldId id="2712" r:id="rId41"/>
    <p:sldId id="2714" r:id="rId42"/>
    <p:sldId id="2715" r:id="rId43"/>
    <p:sldId id="2716" r:id="rId44"/>
    <p:sldId id="2713" r:id="rId45"/>
    <p:sldId id="2722" r:id="rId46"/>
    <p:sldId id="2724" r:id="rId47"/>
    <p:sldId id="2777" r:id="rId48"/>
    <p:sldId id="2742" r:id="rId49"/>
    <p:sldId id="2725" r:id="rId50"/>
    <p:sldId id="2726" r:id="rId51"/>
    <p:sldId id="2727" r:id="rId52"/>
    <p:sldId id="2728" r:id="rId53"/>
    <p:sldId id="2729" r:id="rId54"/>
    <p:sldId id="2730" r:id="rId55"/>
    <p:sldId id="2718" r:id="rId56"/>
    <p:sldId id="2719" r:id="rId57"/>
    <p:sldId id="2720" r:id="rId58"/>
    <p:sldId id="2745" r:id="rId59"/>
    <p:sldId id="2748" r:id="rId60"/>
    <p:sldId id="2749" r:id="rId61"/>
    <p:sldId id="2755" r:id="rId62"/>
    <p:sldId id="2756" r:id="rId63"/>
    <p:sldId id="2760" r:id="rId64"/>
    <p:sldId id="2751" r:id="rId65"/>
    <p:sldId id="2762" r:id="rId66"/>
    <p:sldId id="2763" r:id="rId67"/>
    <p:sldId id="2764" r:id="rId68"/>
    <p:sldId id="2750" r:id="rId69"/>
    <p:sldId id="2767" r:id="rId70"/>
    <p:sldId id="2819" r:id="rId71"/>
    <p:sldId id="2779" r:id="rId72"/>
    <p:sldId id="2780" r:id="rId73"/>
    <p:sldId id="2820" r:id="rId74"/>
    <p:sldId id="2784" r:id="rId75"/>
    <p:sldId id="2783" r:id="rId76"/>
    <p:sldId id="2781" r:id="rId77"/>
    <p:sldId id="2768" r:id="rId78"/>
    <p:sldId id="2765" r:id="rId79"/>
    <p:sldId id="2747" r:id="rId80"/>
    <p:sldId id="2734" r:id="rId81"/>
    <p:sldId id="2738" r:id="rId82"/>
    <p:sldId id="2736" r:id="rId83"/>
    <p:sldId id="2735" r:id="rId84"/>
    <p:sldId id="2737" r:id="rId85"/>
    <p:sldId id="2741" r:id="rId86"/>
    <p:sldId id="2770" r:id="rId87"/>
    <p:sldId id="2775" r:id="rId88"/>
    <p:sldId id="2743" r:id="rId89"/>
    <p:sldId id="2744" r:id="rId90"/>
    <p:sldId id="2772" r:id="rId91"/>
    <p:sldId id="2774" r:id="rId92"/>
    <p:sldId id="2773" r:id="rId93"/>
    <p:sldId id="2771" r:id="rId94"/>
    <p:sldId id="2721" r:id="rId95"/>
    <p:sldId id="2811" r:id="rId96"/>
    <p:sldId id="2826" r:id="rId97"/>
    <p:sldId id="2823" r:id="rId98"/>
    <p:sldId id="2813" r:id="rId99"/>
    <p:sldId id="2794" r:id="rId100"/>
    <p:sldId id="2824" r:id="rId101"/>
    <p:sldId id="2795" r:id="rId102"/>
    <p:sldId id="2812" r:id="rId103"/>
    <p:sldId id="2814" r:id="rId104"/>
    <p:sldId id="2827" r:id="rId105"/>
    <p:sldId id="2815" r:id="rId106"/>
    <p:sldId id="2816" r:id="rId107"/>
    <p:sldId id="2831" r:id="rId108"/>
    <p:sldId id="2832" r:id="rId109"/>
    <p:sldId id="2833" r:id="rId110"/>
    <p:sldId id="2839" r:id="rId111"/>
    <p:sldId id="2817" r:id="rId112"/>
    <p:sldId id="2830" r:id="rId113"/>
    <p:sldId id="2840" r:id="rId114"/>
    <p:sldId id="2825" r:id="rId115"/>
    <p:sldId id="2644" r:id="rId116"/>
    <p:sldId id="2640" r:id="rId117"/>
    <p:sldId id="2684" r:id="rId118"/>
    <p:sldId id="2681" r:id="rId119"/>
    <p:sldId id="2645" r:id="rId120"/>
    <p:sldId id="2785" r:id="rId121"/>
    <p:sldId id="2786" r:id="rId122"/>
    <p:sldId id="2787" r:id="rId123"/>
    <p:sldId id="2788" r:id="rId124"/>
    <p:sldId id="2789" r:id="rId125"/>
    <p:sldId id="2790" r:id="rId126"/>
    <p:sldId id="2792" r:id="rId127"/>
    <p:sldId id="2791" r:id="rId128"/>
    <p:sldId id="2646" r:id="rId129"/>
    <p:sldId id="2776" r:id="rId130"/>
    <p:sldId id="2675" r:id="rId131"/>
    <p:sldId id="2676" r:id="rId132"/>
    <p:sldId id="2677" r:id="rId133"/>
    <p:sldId id="2697" r:id="rId134"/>
    <p:sldId id="2731" r:id="rId135"/>
    <p:sldId id="2666" r:id="rId136"/>
    <p:sldId id="2733" r:id="rId137"/>
    <p:sldId id="2665" r:id="rId138"/>
    <p:sldId id="2663" r:id="rId139"/>
    <p:sldId id="2732" r:id="rId140"/>
    <p:sldId id="2664" r:id="rId141"/>
    <p:sldId id="2638" r:id="rId142"/>
    <p:sldId id="2680" r:id="rId143"/>
    <p:sldId id="2584" r:id="rId144"/>
    <p:sldId id="2586" r:id="rId145"/>
    <p:sldId id="2587" r:id="rId146"/>
    <p:sldId id="2619" r:id="rId147"/>
    <p:sldId id="2628" r:id="rId148"/>
    <p:sldId id="2629" r:id="rId149"/>
    <p:sldId id="2630" r:id="rId150"/>
    <p:sldId id="2631" r:id="rId151"/>
    <p:sldId id="2632" r:id="rId152"/>
    <p:sldId id="2633" r:id="rId153"/>
    <p:sldId id="2634" r:id="rId154"/>
    <p:sldId id="2635" r:id="rId155"/>
    <p:sldId id="2636" r:id="rId156"/>
    <p:sldId id="2637" r:id="rId157"/>
    <p:sldId id="2610" r:id="rId158"/>
    <p:sldId id="2685" r:id="rId159"/>
    <p:sldId id="2687" r:id="rId160"/>
    <p:sldId id="2689" r:id="rId161"/>
    <p:sldId id="2691" r:id="rId162"/>
    <p:sldId id="2688" r:id="rId163"/>
    <p:sldId id="2690" r:id="rId164"/>
    <p:sldId id="2588" r:id="rId165"/>
    <p:sldId id="2692" r:id="rId166"/>
    <p:sldId id="2693" r:id="rId167"/>
    <p:sldId id="2592" r:id="rId168"/>
    <p:sldId id="2622" r:id="rId169"/>
    <p:sldId id="2621" r:id="rId170"/>
    <p:sldId id="2793" r:id="rId171"/>
    <p:sldId id="2612" r:id="rId172"/>
    <p:sldId id="2623" r:id="rId173"/>
    <p:sldId id="2598" r:id="rId174"/>
    <p:sldId id="2594" r:id="rId175"/>
    <p:sldId id="2591" r:id="rId176"/>
    <p:sldId id="2589" r:id="rId177"/>
    <p:sldId id="2613" r:id="rId178"/>
    <p:sldId id="2614" r:id="rId179"/>
    <p:sldId id="2615" r:id="rId180"/>
    <p:sldId id="2616" r:id="rId181"/>
    <p:sldId id="2617" r:id="rId182"/>
    <p:sldId id="2618" r:id="rId183"/>
    <p:sldId id="2595" r:id="rId184"/>
    <p:sldId id="2593" r:id="rId185"/>
    <p:sldId id="2797" r:id="rId186"/>
    <p:sldId id="2798" r:id="rId187"/>
    <p:sldId id="2809" r:id="rId188"/>
    <p:sldId id="2769" r:id="rId189"/>
    <p:sldId id="2590" r:id="rId190"/>
    <p:sldId id="2799" r:id="rId191"/>
    <p:sldId id="2804" r:id="rId192"/>
    <p:sldId id="2803" r:id="rId193"/>
    <p:sldId id="2807" r:id="rId194"/>
    <p:sldId id="2806" r:id="rId195"/>
    <p:sldId id="2796" r:id="rId196"/>
    <p:sldId id="2808" r:id="rId197"/>
    <p:sldId id="2805" r:id="rId198"/>
    <p:sldId id="2800" r:id="rId199"/>
    <p:sldId id="2801" r:id="rId200"/>
    <p:sldId id="2604" r:id="rId201"/>
    <p:sldId id="2605" r:id="rId202"/>
    <p:sldId id="2600" r:id="rId203"/>
    <p:sldId id="2855" r:id="rId204"/>
    <p:sldId id="2596" r:id="rId205"/>
    <p:sldId id="2849" r:id="rId206"/>
    <p:sldId id="2852" r:id="rId207"/>
    <p:sldId id="2851" r:id="rId208"/>
    <p:sldId id="2854" r:id="rId209"/>
    <p:sldId id="2856" r:id="rId210"/>
    <p:sldId id="2857" r:id="rId211"/>
    <p:sldId id="2606" r:id="rId212"/>
    <p:sldId id="2858" r:id="rId213"/>
    <p:sldId id="2607" r:id="rId214"/>
    <p:sldId id="2859" r:id="rId215"/>
    <p:sldId id="2861" r:id="rId216"/>
    <p:sldId id="2860" r:id="rId217"/>
    <p:sldId id="2624" r:id="rId218"/>
    <p:sldId id="2625" r:id="rId219"/>
    <p:sldId id="2601" r:id="rId220"/>
    <p:sldId id="2602" r:id="rId221"/>
    <p:sldId id="2603" r:id="rId222"/>
    <p:sldId id="2580" r:id="rId223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DF"/>
    <a:srgbClr val="C2C5C5"/>
    <a:srgbClr val="01CB9B"/>
    <a:srgbClr val="E6E6E6"/>
    <a:srgbClr val="6EAF45"/>
    <a:srgbClr val="4573C3"/>
    <a:srgbClr val="FFC102"/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58" autoAdjust="0"/>
    <p:restoredTop sz="92506" autoAdjust="0"/>
  </p:normalViewPr>
  <p:slideViewPr>
    <p:cSldViewPr>
      <p:cViewPr varScale="1">
        <p:scale>
          <a:sx n="112" d="100"/>
          <a:sy n="112" d="100"/>
        </p:scale>
        <p:origin x="1624" y="192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2023. 8. 17.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245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89130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8968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5155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1144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84764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37822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09412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502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7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1130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3127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7281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2060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333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51528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5572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37835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23710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7661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467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331054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57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60782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0599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4893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687534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781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63655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488735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591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13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30423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48199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44473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2590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33825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2067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57389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12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7705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6056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8607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8097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864318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793675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2542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81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85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922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803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419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7026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060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852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992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910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867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256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07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1381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952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923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52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7212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1311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016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6219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9128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6023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00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841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21856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2144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9152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1851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767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5427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22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2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56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622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7771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490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776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7110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158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526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562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8576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48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84980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8564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62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gif"/><Relationship Id="rId4" Type="http://schemas.openxmlformats.org/officeDocument/2006/relationships/image" Target="../media/image13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2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jpe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0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gif"/><Relationship Id="rId4" Type="http://schemas.openxmlformats.org/officeDocument/2006/relationships/image" Target="../media/image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gi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2023.08.17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770864"/>
            <a:ext cx="2556244" cy="45981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marL="357188" indent="-182563"/>
            <a:r>
              <a:rPr lang="en-US" altLang="ko-KR" sz="1200" u="sng">
                <a:latin typeface="+mn-ea"/>
              </a:rPr>
              <a:t>Text</a:t>
            </a:r>
            <a:r>
              <a:rPr lang="ko-KR" altLang="en-US" sz="1200" u="sng">
                <a:latin typeface="+mn-ea"/>
              </a:rPr>
              <a:t>에서 특징 추출</a:t>
            </a:r>
            <a:endParaRPr lang="en-US" altLang="ko-KR" sz="1200" u="sng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OHE (One-Hot Encoding)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Count, Frequency, Probability, Distance, … </a:t>
            </a: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Word2Vec</a:t>
            </a:r>
          </a:p>
          <a:p>
            <a:pPr marL="357188" indent="-182563"/>
            <a:r>
              <a:rPr lang="en-US" altLang="ko-KR" sz="1200">
                <a:latin typeface="+mn-ea"/>
              </a:rPr>
              <a:t>GloVe (Golbal Vectors for word representation, </a:t>
            </a:r>
            <a:r>
              <a:rPr lang="ko-KR" altLang="en-US" sz="1200">
                <a:latin typeface="+mn-ea"/>
              </a:rPr>
              <a:t>단어 표현 전역 벡터</a:t>
            </a:r>
            <a:r>
              <a:rPr lang="en-US" altLang="ko-KR" sz="1200">
                <a:latin typeface="+mn-ea"/>
              </a:rPr>
              <a:t>)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Seq2Seq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5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309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33B093-B52E-7F99-D828-91D57F157EB7}"/>
              </a:ext>
            </a:extLst>
          </p:cNvPr>
          <p:cNvSpPr/>
          <p:nvPr/>
        </p:nvSpPr>
        <p:spPr>
          <a:xfrm>
            <a:off x="543094" y="3384427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4E31FD-6F97-91F1-D14A-3094E2DACFC5}"/>
              </a:ext>
            </a:extLst>
          </p:cNvPr>
          <p:cNvSpPr txBox="1"/>
          <p:nvPr/>
        </p:nvSpPr>
        <p:spPr>
          <a:xfrm>
            <a:off x="543094" y="339475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994E43E-7888-60BD-6C74-0CE829D48EBA}"/>
              </a:ext>
            </a:extLst>
          </p:cNvPr>
          <p:cNvSpPr/>
          <p:nvPr/>
        </p:nvSpPr>
        <p:spPr>
          <a:xfrm>
            <a:off x="543094" y="5337650"/>
            <a:ext cx="1080000" cy="12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EB063F-CD41-A1F0-45F7-6B33EB00B4A3}"/>
              </a:ext>
            </a:extLst>
          </p:cNvPr>
          <p:cNvSpPr txBox="1"/>
          <p:nvPr/>
        </p:nvSpPr>
        <p:spPr>
          <a:xfrm>
            <a:off x="54309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Diagram of one-hot encodings">
            <a:extLst>
              <a:ext uri="{FF2B5EF4-FFF2-40B4-BE49-F238E27FC236}">
                <a16:creationId xmlns:a16="http://schemas.microsoft.com/office/drawing/2014/main" id="{11458339-43FF-A363-5FBE-6D5BAA43E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473544" y="1484784"/>
            <a:ext cx="1259836" cy="69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25A1FAC-E58F-DE73-EFF0-5AF3406D89EE}"/>
              </a:ext>
            </a:extLst>
          </p:cNvPr>
          <p:cNvSpPr txBox="1"/>
          <p:nvPr/>
        </p:nvSpPr>
        <p:spPr>
          <a:xfrm>
            <a:off x="6969124" y="1997549"/>
            <a:ext cx="288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E9A69DC-0735-1222-C08A-7AE36274FF30}"/>
              </a:ext>
            </a:extLst>
          </p:cNvPr>
          <p:cNvSpPr txBox="1"/>
          <p:nvPr/>
        </p:nvSpPr>
        <p:spPr>
          <a:xfrm>
            <a:off x="7363216" y="3830851"/>
            <a:ext cx="2162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98797D4-BAC5-3B18-4D88-D09319732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216" y="2706293"/>
            <a:ext cx="1661486" cy="115075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9753579-5490-DA17-D6AF-F948E86C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048" y="2706293"/>
            <a:ext cx="652566" cy="34492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BD2E40-E823-B44C-6673-AA7EC552EC0F}"/>
              </a:ext>
            </a:extLst>
          </p:cNvPr>
          <p:cNvSpPr txBox="1"/>
          <p:nvPr/>
        </p:nvSpPr>
        <p:spPr>
          <a:xfrm>
            <a:off x="6969124" y="6204239"/>
            <a:ext cx="288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https://velog.io/@jhbale11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어텐션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매커니즘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Attention-Mechanism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이란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무엇인가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4E9B4A-8259-E563-DE26-2CD1442D55D9}"/>
              </a:ext>
            </a:extLst>
          </p:cNvPr>
          <p:cNvSpPr txBox="1"/>
          <p:nvPr/>
        </p:nvSpPr>
        <p:spPr>
          <a:xfrm>
            <a:off x="543094" y="1692099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7A5975-DD55-38E9-1B88-DCE02E0AF609}"/>
              </a:ext>
            </a:extLst>
          </p:cNvPr>
          <p:cNvSpPr txBox="1"/>
          <p:nvPr/>
        </p:nvSpPr>
        <p:spPr>
          <a:xfrm>
            <a:off x="543094" y="368208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272634-9725-FA63-CF75-6E226950D1C4}"/>
              </a:ext>
            </a:extLst>
          </p:cNvPr>
          <p:cNvSpPr txBox="1"/>
          <p:nvPr/>
        </p:nvSpPr>
        <p:spPr>
          <a:xfrm>
            <a:off x="543094" y="5661190"/>
            <a:ext cx="1080000" cy="9002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050" b="1">
                <a:solidFill>
                  <a:srgbClr val="0070C0"/>
                </a:solidFill>
                <a:latin typeface="+mn-ea"/>
              </a:rPr>
              <a:t>특징</a:t>
            </a:r>
            <a:endParaRPr lang="en-US" altLang="ko-KR" sz="1050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/>
            <a:r>
              <a:rPr lang="en-US" altLang="ko-KR" sz="105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Count, Frequency, Probability, Distance, …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A5A038-E233-EE71-2240-A918BE577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66" y="5301208"/>
            <a:ext cx="2600562" cy="94020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477972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입력 받아 </a:t>
            </a:r>
            <a:r>
              <a:rPr lang="en-US" altLang="ko-KR" sz="1400">
                <a:latin typeface="+mn-ea"/>
              </a:rPr>
              <a:t>h (Hidden state)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 (Cell state)</a:t>
            </a:r>
            <a:r>
              <a:rPr lang="ko-KR" altLang="en-US" sz="1400">
                <a:latin typeface="+mn-ea"/>
              </a:rPr>
              <a:t>를 별도로 관리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업데이트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는 다음 </a:t>
            </a:r>
            <a:r>
              <a:rPr lang="en-US" altLang="ko-KR" sz="1400">
                <a:latin typeface="+mn-ea"/>
              </a:rPr>
              <a:t>h</a:t>
            </a:r>
            <a:r>
              <a:rPr lang="ko-KR" altLang="en-US" sz="1400">
                <a:latin typeface="+mn-ea"/>
              </a:rPr>
              <a:t>를 계산할 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입력과 함께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 = LSTM(3)(train_x)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last_state,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last_cell_state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hidden_states,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last_state, last_cell_state</a:t>
            </a:r>
            <a:r>
              <a:rPr lang="en-US" altLang="ko-KR" sz="1400">
                <a:latin typeface="+mn-ea"/>
              </a:rPr>
              <a:t> = LSTM(3, 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return_sequences=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" altLang="ko-Kore-KR" sz="1400" b="0" i="0">
                <a:solidFill>
                  <a:srgbClr val="444444"/>
                </a:solidFill>
                <a:effectLst/>
                <a:latin typeface="+mn-ea"/>
              </a:rPr>
              <a:t>, return_state=</a:t>
            </a:r>
            <a:r>
              <a:rPr lang="en" altLang="ko-Kore-KR" sz="1400" b="0" i="0">
                <a:solidFill>
                  <a:srgbClr val="669955"/>
                </a:solidFill>
                <a:effectLst/>
                <a:latin typeface="+mn-ea"/>
              </a:rPr>
              <a:t>True</a:t>
            </a:r>
            <a:r>
              <a:rPr lang="en-US" altLang="ko-KR" sz="1400">
                <a:latin typeface="+mn-ea"/>
              </a:rPr>
              <a:t>)(train_x)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074" name="Picture 2" descr="A LSTM neural network.">
            <a:extLst>
              <a:ext uri="{FF2B5EF4-FFF2-40B4-BE49-F238E27FC236}">
                <a16:creationId xmlns:a16="http://schemas.microsoft.com/office/drawing/2014/main" id="{83B67B78-8EC3-9535-7D96-C48E4DA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3" y="4324715"/>
            <a:ext cx="5472609" cy="20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A60DB-7FA7-35E3-DBE4-9811B2FED70E}"/>
              </a:ext>
            </a:extLst>
          </p:cNvPr>
          <p:cNvSpPr txBox="1"/>
          <p:nvPr/>
        </p:nvSpPr>
        <p:spPr>
          <a:xfrm>
            <a:off x="736928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https://www.shiksha.com/online-courses/articles/rnn-vs-gru-vs-lstm/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28059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keras.layers.LSTM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Cell</a:t>
            </a:r>
            <a:r>
              <a:rPr lang="ko-KR" altLang="en-US" sz="1400">
                <a:latin typeface="+mn-ea"/>
              </a:rPr>
              <a:t>의 상태 </a:t>
            </a:r>
            <a:r>
              <a:rPr lang="en-US" altLang="ko-KR" sz="1400">
                <a:latin typeface="+mn-ea"/>
              </a:rPr>
              <a:t>c</a:t>
            </a:r>
            <a:r>
              <a:rPr lang="ko-KR" altLang="en-US" sz="1400">
                <a:latin typeface="+mn-ea"/>
              </a:rPr>
              <a:t>를 보존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바로 직전 상태에 대한 의존성을 줄임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F0C3DB-B615-F97F-8CF5-EBDDEFE7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4" y="2781383"/>
            <a:ext cx="4536504" cy="31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605DAA-F4B1-ABFB-BD65-897BD156296C}"/>
              </a:ext>
            </a:extLst>
          </p:cNvPr>
          <p:cNvSpPr txBox="1"/>
          <p:nvPr/>
        </p:nvSpPr>
        <p:spPr>
          <a:xfrm>
            <a:off x="736928" y="5919083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https://www.machinelearningnuggets.com/tensorflow-lstm/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18CF80E4-0F2B-EBD3-2692-B36CED0B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088" y="2371013"/>
            <a:ext cx="3816425" cy="42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7A5481-7881-3474-5CBA-3499DAB2AF37}"/>
              </a:ext>
            </a:extLst>
          </p:cNvPr>
          <p:cNvSpPr txBox="1"/>
          <p:nvPr/>
        </p:nvSpPr>
        <p:spPr>
          <a:xfrm>
            <a:off x="6969124" y="635113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E52C9A-BC27-C2D0-A320-3B4D265D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44624"/>
            <a:ext cx="2655915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7420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keras.layers.GRU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796D7E-D005-8A02-A9F8-34D1C6146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12" y="2881633"/>
            <a:ext cx="5400600" cy="3738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B47046-1931-9435-4A78-1A1671180DFE}"/>
              </a:ext>
            </a:extLst>
          </p:cNvPr>
          <p:cNvSpPr txBox="1"/>
          <p:nvPr/>
        </p:nvSpPr>
        <p:spPr>
          <a:xfrm>
            <a:off x="4427471" y="6339661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https://davinci-ai.tistory.com/30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533E6-92DA-4806-D3A1-81EC0FD5D95D}"/>
              </a:ext>
            </a:extLst>
          </p:cNvPr>
          <p:cNvSpPr txBox="1"/>
          <p:nvPr/>
        </p:nvSpPr>
        <p:spPr>
          <a:xfrm>
            <a:off x="6969124" y="1423057"/>
            <a:ext cx="2592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NLP process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Embedding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Encoding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Attention</a:t>
            </a:r>
          </a:p>
          <a:p>
            <a:pPr marL="361950" indent="-169863">
              <a:buFont typeface="Wingdings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endParaRPr lang="en-US" altLang="ko-KR" sz="12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42159C-934B-D0C8-5E39-73342FEF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2251823"/>
            <a:ext cx="3528392" cy="294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423B9-2B50-EB89-177B-367CFB7CEE4C}"/>
              </a:ext>
            </a:extLst>
          </p:cNvPr>
          <p:cNvSpPr txBox="1"/>
          <p:nvPr/>
        </p:nvSpPr>
        <p:spPr>
          <a:xfrm>
            <a:off x="352359" y="5270713"/>
            <a:ext cx="2685769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6624637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pPr lvl="1"/>
            <a:r>
              <a:rPr lang="ko-KR" altLang="en-US" sz="1400">
                <a:latin typeface="+mn-ea"/>
              </a:rPr>
              <a:t>복잡한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 단순화함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성능은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과 유사함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8145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</a:p>
          <a:p>
            <a:pPr lvl="1"/>
            <a:r>
              <a:rPr lang="en-US" altLang="ko-KR" sz="1400">
                <a:latin typeface="+mn-ea"/>
              </a:rPr>
              <a:t>Encoder-Decoder</a:t>
            </a:r>
            <a:r>
              <a:rPr lang="ko-KR" altLang="en-US" sz="1400">
                <a:latin typeface="+mn-ea"/>
              </a:rPr>
              <a:t>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입력된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로부터 다른 </a:t>
            </a:r>
            <a:r>
              <a:rPr lang="en-US" altLang="ko-KR" sz="1400">
                <a:latin typeface="+mn-ea"/>
              </a:rPr>
              <a:t>domain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sequence</a:t>
            </a:r>
            <a:r>
              <a:rPr lang="ko-KR" altLang="en-US" sz="1400">
                <a:latin typeface="+mn-ea"/>
              </a:rPr>
              <a:t>를 출력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Chat bot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질문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답변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Machine Translation : </a:t>
            </a:r>
            <a:r>
              <a:rPr lang="ko-KR" altLang="en-US" sz="1400">
                <a:latin typeface="+mn-ea"/>
              </a:rPr>
              <a:t>입력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출력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프랑스어</a:t>
            </a:r>
            <a:endParaRPr lang="en-US" altLang="ko-KR" sz="1400">
              <a:latin typeface="+mn-ea"/>
            </a:endParaRPr>
          </a:p>
          <a:p>
            <a:pPr lvl="2"/>
            <a:r>
              <a:rPr lang="en" altLang="ko-Kore-KR" sz="1400" b="0" i="0">
                <a:solidFill>
                  <a:srgbClr val="000000"/>
                </a:solidFill>
                <a:effectLst/>
                <a:latin typeface="+mn-ea"/>
              </a:rPr>
              <a:t>Text Summarization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+mn-ea"/>
              </a:rPr>
              <a:t>, STT (Speech to Text)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Input tensor for embedding : (batch_size, number_of_encoder_timesteps)</a:t>
            </a:r>
          </a:p>
          <a:p>
            <a:pPr lvl="1"/>
            <a:r>
              <a:rPr lang="en-US" altLang="ko-KR" sz="1400">
                <a:latin typeface="+mn-ea"/>
              </a:rPr>
              <a:t>Output tensor for embedding : (batch_size, number_of_encoder_timesteps, encoder_embedding_dim)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3612D-0C95-11BC-D28D-CA2A4C1C1393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https://wikidocs.net/24996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AF9FC39-0C54-517F-6E0D-3FECD859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986541"/>
            <a:ext cx="8409384" cy="23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93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</a:t>
            </a:r>
            <a:r>
              <a:rPr lang="ko-KR" altLang="en-US" sz="1600">
                <a:latin typeface="+mn-ea"/>
              </a:rPr>
              <a:t>의 단점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모든 정보를 </a:t>
            </a:r>
            <a:r>
              <a:rPr lang="en-US" altLang="ko-KR" sz="1400">
                <a:latin typeface="+mn-ea"/>
              </a:rPr>
              <a:t>context vector</a:t>
            </a:r>
            <a:r>
              <a:rPr lang="ko-KR" altLang="en-US" sz="1400">
                <a:latin typeface="+mn-ea"/>
              </a:rPr>
              <a:t>로 압축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가장 마지막의 </a:t>
            </a:r>
            <a:r>
              <a:rPr lang="en-US" altLang="ko-KR" sz="1400">
                <a:latin typeface="+mn-ea"/>
              </a:rPr>
              <a:t>RNN cell</a:t>
            </a:r>
            <a:r>
              <a:rPr lang="ko-KR" altLang="en-US" sz="1400">
                <a:latin typeface="+mn-ea"/>
              </a:rPr>
              <a:t>의 내용이 가장 많이 반영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마지막 </a:t>
            </a:r>
            <a:r>
              <a:rPr lang="en-US" altLang="ko-KR" sz="1400">
                <a:latin typeface="+mn-ea"/>
              </a:rPr>
              <a:t>hidden state</a:t>
            </a:r>
            <a:r>
              <a:rPr lang="ko-KR" altLang="en-US" sz="1400">
                <a:latin typeface="+mn-ea"/>
              </a:rPr>
              <a:t>를 제외하고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가 전혀 사용되지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3B8C26-48AA-1EF0-D50E-331D5722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880110"/>
            <a:ext cx="7772400" cy="3197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A10EC9-F440-EB97-5DEC-C39B5BBE4182}"/>
              </a:ext>
            </a:extLst>
          </p:cNvPr>
          <p:cNvSpPr txBox="1"/>
          <p:nvPr/>
        </p:nvSpPr>
        <p:spPr>
          <a:xfrm>
            <a:off x="796711" y="6135107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502200-C792-5CD7-3978-12ED8434E3E9}"/>
              </a:ext>
            </a:extLst>
          </p:cNvPr>
          <p:cNvSpPr/>
          <p:nvPr/>
        </p:nvSpPr>
        <p:spPr>
          <a:xfrm>
            <a:off x="704529" y="2924944"/>
            <a:ext cx="5184576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8798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 + Attention</a:t>
            </a:r>
          </a:p>
          <a:p>
            <a:pPr lvl="1"/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활용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의 모든 </a:t>
            </a:r>
            <a:r>
              <a:rPr lang="en-US" altLang="ko-KR" sz="1400">
                <a:latin typeface="+mn-ea"/>
              </a:rPr>
              <a:t>time step</a:t>
            </a:r>
            <a:r>
              <a:rPr lang="ko-KR" altLang="en-US" sz="1400">
                <a:latin typeface="+mn-ea"/>
              </a:rPr>
              <a:t>에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hidden states</a:t>
            </a:r>
            <a:r>
              <a:rPr lang="ko-KR" altLang="en-US" sz="1400">
                <a:latin typeface="+mn-ea"/>
              </a:rPr>
              <a:t>를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h4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w</a:t>
            </a:r>
            <a:r>
              <a:rPr lang="ko-KR" altLang="en-US" sz="1400">
                <a:latin typeface="+mn-ea"/>
              </a:rPr>
              <a:t>에 반영된다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따라서 </a:t>
            </a:r>
            <a:r>
              <a:rPr lang="en-US" altLang="ko-KR" sz="1400">
                <a:latin typeface="+mn-ea"/>
              </a:rPr>
              <a:t>v</a:t>
            </a:r>
            <a:r>
              <a:rPr lang="ko-KR" altLang="en-US" sz="1400">
                <a:latin typeface="+mn-ea"/>
              </a:rPr>
              <a:t>의 필요성이 없다</a:t>
            </a:r>
            <a:r>
              <a:rPr lang="en-US" altLang="ko-KR" sz="1400">
                <a:latin typeface="+mn-ea"/>
              </a:rPr>
              <a:t>.		</a:t>
            </a:r>
            <a:r>
              <a:rPr lang="en-US" altLang="ko-KR" sz="1400">
                <a:latin typeface="+mn-ea"/>
                <a:sym typeface="Wingdings" pitchFamily="2" charset="2"/>
              </a:rPr>
              <a:t> Transfomer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E2BD5D-C07A-A448-6875-5B2433F5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2708920"/>
            <a:ext cx="7772400" cy="3651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7855F-097A-31E2-70F9-EC500AB715B1}"/>
              </a:ext>
            </a:extLst>
          </p:cNvPr>
          <p:cNvSpPr txBox="1"/>
          <p:nvPr/>
        </p:nvSpPr>
        <p:spPr>
          <a:xfrm>
            <a:off x="796711" y="6351131"/>
            <a:ext cx="81707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CA443-B2E7-A62F-B17E-F87D62144A55}"/>
              </a:ext>
            </a:extLst>
          </p:cNvPr>
          <p:cNvSpPr/>
          <p:nvPr/>
        </p:nvSpPr>
        <p:spPr>
          <a:xfrm>
            <a:off x="704528" y="2708920"/>
            <a:ext cx="6264597" cy="64807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6939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만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이미 </a:t>
            </a:r>
            <a:r>
              <a:rPr lang="en-US" altLang="ko-KR" sz="1400">
                <a:latin typeface="+mn-ea"/>
              </a:rPr>
              <a:t>context vector </a:t>
            </a:r>
            <a:r>
              <a:rPr lang="ko-KR" altLang="en-US" sz="1400">
                <a:latin typeface="+mn-ea"/>
              </a:rPr>
              <a:t>정보가 </a:t>
            </a:r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에 반영되어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Positional Encoding (</a:t>
            </a:r>
            <a:r>
              <a:rPr lang="ko-KR" altLang="en-US" sz="1400">
                <a:latin typeface="+mn-ea"/>
              </a:rPr>
              <a:t>각 단어의 순서 정보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를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순서 정보가 반영되어 있으므로 </a:t>
            </a:r>
            <a:r>
              <a:rPr lang="en-US" altLang="ko-KR" sz="1400">
                <a:latin typeface="+mn-ea"/>
              </a:rPr>
              <a:t>RNN</a:t>
            </a:r>
            <a:r>
              <a:rPr lang="ko-KR" altLang="en-US" sz="1400">
                <a:latin typeface="+mn-ea"/>
              </a:rPr>
              <a:t>을 사용할 필요가 없다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Multi-Head Attention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따라서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Encoder</a:t>
            </a:r>
            <a:r>
              <a:rPr lang="ko-KR" altLang="en-US" sz="1400">
                <a:latin typeface="+mn-ea"/>
              </a:rPr>
              <a:t>와 </a:t>
            </a:r>
            <a:r>
              <a:rPr lang="en-US" altLang="ko-KR" sz="1400">
                <a:latin typeface="+mn-ea"/>
              </a:rPr>
              <a:t>Decoder</a:t>
            </a:r>
            <a:r>
              <a:rPr lang="ko-KR" altLang="en-US" sz="1400">
                <a:latin typeface="+mn-ea"/>
              </a:rPr>
              <a:t>를 여러개 중첩하여 사용할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67CDE3-4B59-1B25-D40C-1E16BC6D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22" y="754784"/>
            <a:ext cx="2329745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0E4AB9B-A13C-BAD4-D7A2-CA85A38AB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2" y="3523987"/>
            <a:ext cx="7274430" cy="275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882790" y="6346487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7904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932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Multi-Head Attention</a:t>
            </a:r>
          </a:p>
          <a:p>
            <a:pPr lvl="1"/>
            <a:r>
              <a:rPr lang="en-US" altLang="ko-KR" sz="1400">
                <a:latin typeface="+mn-ea"/>
              </a:rPr>
              <a:t>Scaled Dot-Product Attention </a:t>
            </a:r>
            <a:r>
              <a:rPr lang="ko-KR" altLang="en-US" sz="1400">
                <a:latin typeface="+mn-ea"/>
              </a:rPr>
              <a:t>방식 사용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입력과 출력의 차원이 동일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Attention Function</a:t>
            </a:r>
          </a:p>
          <a:p>
            <a:pPr lvl="1"/>
            <a:r>
              <a:rPr lang="en-US" altLang="ko-KR" sz="1400">
                <a:latin typeface="+mn-ea"/>
              </a:rPr>
              <a:t>Attention Value = Attention(Q, K, V)</a:t>
            </a: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사용하여 </a:t>
            </a:r>
            <a:r>
              <a:rPr lang="en-US" altLang="ko-KR" sz="1400">
                <a:latin typeface="+mn-ea"/>
              </a:rPr>
              <a:t>Query, Key, Value</a:t>
            </a:r>
            <a:r>
              <a:rPr lang="ko-KR" altLang="en-US" sz="1400">
                <a:latin typeface="+mn-ea"/>
              </a:rPr>
              <a:t>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Query</a:t>
            </a:r>
            <a:r>
              <a:rPr lang="ko-KR" altLang="en-US" sz="1400">
                <a:latin typeface="+mn-ea"/>
              </a:rPr>
              <a:t>에 대해서 모든 </a:t>
            </a:r>
            <a:r>
              <a:rPr lang="en-US" altLang="ko-KR" sz="1400">
                <a:latin typeface="+mn-ea"/>
              </a:rPr>
              <a:t>Key</a:t>
            </a:r>
            <a:r>
              <a:rPr lang="ko-KR" altLang="en-US" sz="1400">
                <a:latin typeface="+mn-ea"/>
              </a:rPr>
              <a:t>와의 유사도를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이 유사도를 키와 맵핑되어있는 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에 반영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각각의 </a:t>
            </a:r>
            <a:r>
              <a:rPr lang="en-US" altLang="ko-KR" sz="1400">
                <a:latin typeface="+mn-ea"/>
              </a:rPr>
              <a:t>value</a:t>
            </a:r>
            <a:r>
              <a:rPr lang="ko-KR" altLang="en-US" sz="1400">
                <a:latin typeface="+mn-ea"/>
              </a:rPr>
              <a:t>를 모두 합산하여 반환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C3876D-53BE-1B11-A952-6C9150168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279" y="1700808"/>
            <a:ext cx="4231827" cy="1625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5763796" y="3326795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B32AF5-7F3C-0C2E-891A-E7A7E37D2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" y="4349627"/>
            <a:ext cx="6265089" cy="20317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8B7D18-05DB-978A-FB1D-C063235302F5}"/>
              </a:ext>
            </a:extLst>
          </p:cNvPr>
          <p:cNvSpPr txBox="1"/>
          <p:nvPr/>
        </p:nvSpPr>
        <p:spPr>
          <a:xfrm>
            <a:off x="795244" y="6341527"/>
            <a:ext cx="4373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8012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6681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Self-Attention 	: key  ==  value  ==  query</a:t>
            </a:r>
          </a:p>
          <a:p>
            <a:pPr lvl="1"/>
            <a:r>
              <a:rPr lang="en-US" altLang="ko-KR" sz="1400">
                <a:latin typeface="+mn-ea"/>
              </a:rPr>
              <a:t>Cross-Attention 	: key  ==  value  !=   query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Masked Decoder Self-Attion : </a:t>
            </a:r>
            <a:r>
              <a:rPr lang="ko-KR" altLang="en-US" sz="1400">
                <a:latin typeface="+mn-ea"/>
              </a:rPr>
              <a:t>미래의 단어를 학습하지 않는다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E28055-A2BD-D6DA-1297-40673125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2903458"/>
            <a:ext cx="8910007" cy="2973814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8FC60BA-5C16-F6B1-49A5-83EE11AE73EA}"/>
              </a:ext>
            </a:extLst>
          </p:cNvPr>
          <p:cNvSpPr txBox="1">
            <a:spLocks/>
          </p:cNvSpPr>
          <p:nvPr/>
        </p:nvSpPr>
        <p:spPr>
          <a:xfrm>
            <a:off x="776536" y="4797152"/>
            <a:ext cx="6840760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GPT 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decoder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57BA543E-E8C2-7707-66DE-14E3B32B4969}"/>
              </a:ext>
            </a:extLst>
          </p:cNvPr>
          <p:cNvSpPr txBox="1">
            <a:spLocks/>
          </p:cNvSpPr>
          <p:nvPr/>
        </p:nvSpPr>
        <p:spPr>
          <a:xfrm>
            <a:off x="776536" y="3861048"/>
            <a:ext cx="7128792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>
                <a:latin typeface="+mn-ea"/>
                <a:sym typeface="Wingdings" pitchFamily="2" charset="2"/>
              </a:rPr>
              <a:t></a:t>
            </a:r>
            <a:r>
              <a:rPr lang="ko-KR" altLang="en-US" sz="1600">
                <a:latin typeface="+mn-ea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BERT application : Transformer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의 </a:t>
            </a:r>
            <a:r>
              <a:rPr lang="en-US" altLang="ko-KR" sz="1600">
                <a:solidFill>
                  <a:srgbClr val="0070C0"/>
                </a:solidFill>
                <a:latin typeface="+mn-ea"/>
                <a:sym typeface="Wingdings" pitchFamily="2" charset="2"/>
              </a:rPr>
              <a:t>encoder </a:t>
            </a:r>
            <a:r>
              <a:rPr lang="ko-KR" altLang="en-US" sz="1600">
                <a:solidFill>
                  <a:srgbClr val="0070C0"/>
                </a:solidFill>
                <a:latin typeface="+mn-ea"/>
                <a:sym typeface="Wingdings" pitchFamily="2" charset="2"/>
              </a:rPr>
              <a:t>아키텍처 활용</a:t>
            </a:r>
            <a:endParaRPr lang="en-US" altLang="ko-KR" sz="1600" dirty="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42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Self-Attention</a:t>
            </a:r>
          </a:p>
          <a:p>
            <a:pPr lvl="1"/>
            <a:r>
              <a:rPr lang="ko-KR" altLang="en-US" sz="1400">
                <a:latin typeface="+mn-ea"/>
              </a:rPr>
              <a:t>입력 문장에서 각 단어가 다른 어떤 단어와 연관성이 높은지 계산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DB64BE-3440-BDA7-E14C-5BF08BAF0879}"/>
              </a:ext>
            </a:extLst>
          </p:cNvPr>
          <p:cNvSpPr txBox="1"/>
          <p:nvPr/>
        </p:nvSpPr>
        <p:spPr>
          <a:xfrm>
            <a:off x="992560" y="3305889"/>
            <a:ext cx="37743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F3EE77-381D-F8D9-48D2-3F252EA1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68" y="2005846"/>
            <a:ext cx="5616624" cy="114125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FCD8940-8851-C23F-5332-9E68B2844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6" y="4043865"/>
            <a:ext cx="5107118" cy="234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32520" y="6380179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330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C33BC15E-4030-63EB-C523-B1C068058231}"/>
              </a:ext>
            </a:extLst>
          </p:cNvPr>
          <p:cNvSpPr/>
          <p:nvPr/>
        </p:nvSpPr>
        <p:spPr>
          <a:xfrm>
            <a:off x="4124968" y="1412874"/>
            <a:ext cx="1080000" cy="5184775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4"/>
            <a:ext cx="1080000" cy="5184773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4"/>
            <a:ext cx="1080000" cy="5184775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329987" y="1916936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329987" y="5310681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329987" y="3607203"/>
            <a:ext cx="720000" cy="936000"/>
          </a:xfrm>
          <a:prstGeom prst="rect">
            <a:avLst/>
          </a:prstGeom>
          <a:solidFill>
            <a:srgbClr val="FFC102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8" idx="3"/>
            <a:endCxn id="78" idx="1"/>
          </p:cNvCxnSpPr>
          <p:nvPr/>
        </p:nvCxnSpPr>
        <p:spPr>
          <a:xfrm flipH="1">
            <a:off x="4329987" y="2384936"/>
            <a:ext cx="720000" cy="1690267"/>
          </a:xfrm>
          <a:prstGeom prst="bentConnector5">
            <a:avLst>
              <a:gd name="adj1" fmla="val -52388"/>
              <a:gd name="adj2" fmla="val 50000"/>
              <a:gd name="adj3" fmla="val 15715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56321B1-B78F-5CED-1B80-EB28E0FADF18}"/>
              </a:ext>
            </a:extLst>
          </p:cNvPr>
          <p:cNvSpPr/>
          <p:nvPr/>
        </p:nvSpPr>
        <p:spPr>
          <a:xfrm>
            <a:off x="543094" y="1412874"/>
            <a:ext cx="1080000" cy="5184775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A7500E-232E-3B27-C4AF-CE68ACFDCB06}"/>
              </a:ext>
            </a:extLst>
          </p:cNvPr>
          <p:cNvSpPr txBox="1"/>
          <p:nvPr/>
        </p:nvSpPr>
        <p:spPr>
          <a:xfrm>
            <a:off x="547055" y="3444274"/>
            <a:ext cx="1080000" cy="120032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Embedding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+</a:t>
            </a:r>
          </a:p>
          <a:p>
            <a:pPr algn="ctr"/>
            <a:endParaRPr lang="en-US" altLang="ko-KR" sz="1200" b="1">
              <a:solidFill>
                <a:srgbClr val="00B05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Positional Encoding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1BAD373-2147-CF2F-FF1F-C39EC484D05B}"/>
              </a:ext>
            </a:extLst>
          </p:cNvPr>
          <p:cNvCxnSpPr/>
          <p:nvPr/>
        </p:nvCxnSpPr>
        <p:spPr>
          <a:xfrm>
            <a:off x="1728238" y="25489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2C3225A-FC9D-3713-9206-CAE113AC0190}"/>
              </a:ext>
            </a:extLst>
          </p:cNvPr>
          <p:cNvCxnSpPr/>
          <p:nvPr/>
        </p:nvCxnSpPr>
        <p:spPr>
          <a:xfrm>
            <a:off x="1728238" y="218895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8DC9DED-7933-9DEF-5211-845094E154AF}"/>
              </a:ext>
            </a:extLst>
          </p:cNvPr>
          <p:cNvCxnSpPr/>
          <p:nvPr/>
        </p:nvCxnSpPr>
        <p:spPr>
          <a:xfrm>
            <a:off x="1728238" y="424842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0CE0332-ECDD-79C6-68F5-3849621EF714}"/>
              </a:ext>
            </a:extLst>
          </p:cNvPr>
          <p:cNvCxnSpPr/>
          <p:nvPr/>
        </p:nvCxnSpPr>
        <p:spPr>
          <a:xfrm>
            <a:off x="1728238" y="3888384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6446F8-8E91-67F9-E945-50035EFC9157}"/>
              </a:ext>
            </a:extLst>
          </p:cNvPr>
          <p:cNvCxnSpPr/>
          <p:nvPr/>
        </p:nvCxnSpPr>
        <p:spPr>
          <a:xfrm>
            <a:off x="1728238" y="594273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D9D70D-4E83-8D65-1179-623476759142}"/>
              </a:ext>
            </a:extLst>
          </p:cNvPr>
          <p:cNvCxnSpPr/>
          <p:nvPr/>
        </p:nvCxnSpPr>
        <p:spPr>
          <a:xfrm>
            <a:off x="1728238" y="5582698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내용 개체 틀 4">
            <a:extLst>
              <a:ext uri="{FF2B5EF4-FFF2-40B4-BE49-F238E27FC236}">
                <a16:creationId xmlns:a16="http://schemas.microsoft.com/office/drawing/2014/main" id="{151806DF-9DE2-0D82-BAA5-BC3A5E4DAD85}"/>
              </a:ext>
            </a:extLst>
          </p:cNvPr>
          <p:cNvSpPr txBox="1">
            <a:spLocks/>
          </p:cNvSpPr>
          <p:nvPr/>
        </p:nvSpPr>
        <p:spPr>
          <a:xfrm>
            <a:off x="6969123" y="764704"/>
            <a:ext cx="2592389" cy="569386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600" b="1">
                <a:solidFill>
                  <a:srgbClr val="0070C0"/>
                </a:solidFill>
                <a:latin typeface="+mn-ea"/>
              </a:rPr>
              <a:t>Transfomer</a:t>
            </a:r>
            <a:endParaRPr lang="en-US" altLang="ko-KR" sz="1200" b="1">
              <a:solidFill>
                <a:srgbClr val="0070C0"/>
              </a:solidFill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Positinal Encoding</a:t>
            </a:r>
            <a:r>
              <a:rPr lang="ko-KR" altLang="en-US" sz="1200">
                <a:latin typeface="+mn-ea"/>
              </a:rPr>
              <a:t>을 사용하여 순서를 지정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Attention</a:t>
            </a:r>
            <a:r>
              <a:rPr lang="ko-KR" altLang="en-US" sz="1200">
                <a:latin typeface="+mn-ea"/>
              </a:rPr>
              <a:t>을 사용하여 </a:t>
            </a:r>
            <a:r>
              <a:rPr lang="en-US" altLang="ko-KR" sz="1200">
                <a:latin typeface="+mn-ea"/>
              </a:rPr>
              <a:t>RNN</a:t>
            </a:r>
            <a:r>
              <a:rPr lang="ko-KR" altLang="en-US" sz="1200">
                <a:latin typeface="+mn-ea"/>
              </a:rPr>
              <a:t>을 제거 한다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357188" indent="-182563"/>
            <a:r>
              <a:rPr lang="en-US" altLang="ko-KR" sz="1200">
                <a:latin typeface="+mn-ea"/>
              </a:rPr>
              <a:t>Encoder</a:t>
            </a:r>
            <a:r>
              <a:rPr lang="ko-KR" altLang="en-US" sz="1200">
                <a:latin typeface="+mn-ea"/>
              </a:rPr>
              <a:t>와 </a:t>
            </a:r>
            <a:r>
              <a:rPr lang="en-US" altLang="ko-KR" sz="1200">
                <a:latin typeface="+mn-ea"/>
              </a:rPr>
              <a:t>Decoder</a:t>
            </a:r>
            <a:r>
              <a:rPr lang="ko-KR" altLang="en-US" sz="1200">
                <a:latin typeface="+mn-ea"/>
              </a:rPr>
              <a:t>를 여러 개 사용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Positional Encoding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각 단어의 순서 정보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Attention</a:t>
            </a:r>
          </a:p>
          <a:p>
            <a:pPr marL="357188" indent="-182563"/>
            <a:r>
              <a:rPr lang="ko-KR" altLang="en-US" sz="1200">
                <a:latin typeface="+mn-ea"/>
              </a:rPr>
              <a:t>유사도를 반영한 가중치를 적용한 입력값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입력과 출력의 차원이 동일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en-US" altLang="ko-KR" sz="1200">
                <a:latin typeface="+mn-ea"/>
              </a:rPr>
              <a:t>Multi-Head Attention</a:t>
            </a: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GPT: </a:t>
            </a:r>
            <a:r>
              <a:rPr lang="ko-KR" altLang="en-US" sz="1200">
                <a:latin typeface="+mn-ea"/>
              </a:rPr>
              <a:t>순방향으로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BERT: </a:t>
            </a:r>
            <a:r>
              <a:rPr lang="ko-KR" altLang="en-US" sz="1200">
                <a:latin typeface="+mn-ea"/>
              </a:rPr>
              <a:t>양방향으로 </a:t>
            </a:r>
            <a:r>
              <a:rPr lang="en-US" altLang="ko-KR" sz="1200">
                <a:latin typeface="+mn-ea"/>
              </a:rPr>
              <a:t>Attention </a:t>
            </a:r>
            <a:r>
              <a:rPr lang="ko-KR" altLang="en-US" sz="1200">
                <a:latin typeface="+mn-ea"/>
              </a:rPr>
              <a:t>적용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39A3364-0E8D-D116-F78B-EC194F955E3F}"/>
              </a:ext>
            </a:extLst>
          </p:cNvPr>
          <p:cNvSpPr txBox="1"/>
          <p:nvPr/>
        </p:nvSpPr>
        <p:spPr>
          <a:xfrm>
            <a:off x="4338695" y="1930421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A5967C-D040-1F2C-F5B5-BDB0732FDD19}"/>
              </a:ext>
            </a:extLst>
          </p:cNvPr>
          <p:cNvSpPr txBox="1"/>
          <p:nvPr/>
        </p:nvSpPr>
        <p:spPr>
          <a:xfrm>
            <a:off x="4338695" y="3594982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96DB13-B3DE-6F29-9F3C-1DBD573DFE42}"/>
              </a:ext>
            </a:extLst>
          </p:cNvPr>
          <p:cNvSpPr txBox="1"/>
          <p:nvPr/>
        </p:nvSpPr>
        <p:spPr>
          <a:xfrm>
            <a:off x="4338695" y="5301208"/>
            <a:ext cx="720001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+mn-ea"/>
              </a:rPr>
              <a:t>Layer</a:t>
            </a:r>
            <a:endParaRPr lang="ko-KR" altLang="en-US" sz="1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4328043-B211-0B15-6859-F40BAF9913D5}"/>
              </a:ext>
            </a:extLst>
          </p:cNvPr>
          <p:cNvSpPr txBox="1"/>
          <p:nvPr/>
        </p:nvSpPr>
        <p:spPr>
          <a:xfrm>
            <a:off x="4124233" y="1423202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Multi-Head Attention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63CA193-8099-CC14-534F-FCD7BF914460}"/>
              </a:ext>
            </a:extLst>
          </p:cNvPr>
          <p:cNvCxnSpPr>
            <a:cxnSpLocks/>
            <a:stCxn id="8" idx="3"/>
            <a:endCxn id="68" idx="1"/>
          </p:cNvCxnSpPr>
          <p:nvPr/>
        </p:nvCxnSpPr>
        <p:spPr>
          <a:xfrm flipH="1">
            <a:off x="4329987" y="2384936"/>
            <a:ext cx="720000" cy="3393745"/>
          </a:xfrm>
          <a:prstGeom prst="bentConnector5">
            <a:avLst>
              <a:gd name="adj1" fmla="val -52388"/>
              <a:gd name="adj2" fmla="val 24853"/>
              <a:gd name="adj3" fmla="val 17937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E8B42634-AEE9-924B-512F-63991341D32D}"/>
              </a:ext>
            </a:extLst>
          </p:cNvPr>
          <p:cNvCxnSpPr>
            <a:cxnSpLocks/>
            <a:stCxn id="78" idx="3"/>
            <a:endCxn id="68" idx="1"/>
          </p:cNvCxnSpPr>
          <p:nvPr/>
        </p:nvCxnSpPr>
        <p:spPr>
          <a:xfrm flipH="1">
            <a:off x="4329987" y="4075203"/>
            <a:ext cx="720000" cy="1703478"/>
          </a:xfrm>
          <a:prstGeom prst="bentConnector5">
            <a:avLst>
              <a:gd name="adj1" fmla="val -50876"/>
              <a:gd name="adj2" fmla="val 50000"/>
              <a:gd name="adj3" fmla="val 15775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6069-C99E-E25E-94FC-8F800344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271" y="4241767"/>
            <a:ext cx="2368319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4E38110-8AB6-6A08-99C2-50209AD5182A}"/>
              </a:ext>
            </a:extLst>
          </p:cNvPr>
          <p:cNvSpPr txBox="1"/>
          <p:nvPr/>
        </p:nvSpPr>
        <p:spPr>
          <a:xfrm>
            <a:off x="7021478" y="5096797"/>
            <a:ext cx="28280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https://www.blossominkyung.com/deeplearning/transformer-mha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26050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Attention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Multi-Head Attention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BE2B3B-5C34-388C-8556-BC4DDD87762B}"/>
              </a:ext>
            </a:extLst>
          </p:cNvPr>
          <p:cNvSpPr txBox="1"/>
          <p:nvPr/>
        </p:nvSpPr>
        <p:spPr>
          <a:xfrm>
            <a:off x="620079" y="6388303"/>
            <a:ext cx="70206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https://codingopera.tistory.com/44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A3B7E2F-4DA4-F615-BA78-45035559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9" y="1691432"/>
            <a:ext cx="6709185" cy="16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146ECAD-5D35-EA01-F081-E19D2373F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800620"/>
            <a:ext cx="6709185" cy="261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4347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F86B9AF-C1AB-8016-453F-83A598356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32261"/>
            <a:ext cx="7704856" cy="48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9CD62-8F86-C9AC-C7AC-4B26FD290C03}"/>
              </a:ext>
            </a:extLst>
          </p:cNvPr>
          <p:cNvSpPr txBox="1"/>
          <p:nvPr/>
        </p:nvSpPr>
        <p:spPr>
          <a:xfrm>
            <a:off x="314068" y="633846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500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11079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 in Transformer</a:t>
            </a:r>
          </a:p>
          <a:p>
            <a:pPr lvl="1"/>
            <a:r>
              <a:rPr lang="en-US" altLang="ko-KR" sz="1400">
                <a:latin typeface="+mn-ea"/>
              </a:rPr>
              <a:t>Attention</a:t>
            </a:r>
            <a:r>
              <a:rPr lang="ko-KR" altLang="en-US" sz="1400">
                <a:latin typeface="+mn-ea"/>
              </a:rPr>
              <a:t>은 입력과 출력의 차원이 동일하기 때문에 여러개를 사용할 수 있다</a:t>
            </a:r>
            <a:r>
              <a:rPr lang="en-US" altLang="ko-KR" sz="1400">
                <a:latin typeface="+mn-ea"/>
              </a:rPr>
              <a:t>.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01847-57D7-7495-AE0F-49B7AEA01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89" y="2432289"/>
            <a:ext cx="4185419" cy="261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641B2-1DC9-47B0-2A6C-AA39A4F26B9F}"/>
              </a:ext>
            </a:extLst>
          </p:cNvPr>
          <p:cNvSpPr txBox="1"/>
          <p:nvPr/>
        </p:nvSpPr>
        <p:spPr>
          <a:xfrm>
            <a:off x="851431" y="5050045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A83EC-20B7-5AF6-AF09-D35826A70214}"/>
              </a:ext>
            </a:extLst>
          </p:cNvPr>
          <p:cNvSpPr txBox="1"/>
          <p:nvPr/>
        </p:nvSpPr>
        <p:spPr>
          <a:xfrm>
            <a:off x="6969125" y="1412776"/>
            <a:ext cx="2592388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Residual Learning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y = f(x) + x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결과에 </a:t>
            </a:r>
            <a:r>
              <a:rPr lang="en-US" altLang="ko-KR" sz="1200">
                <a:latin typeface="+mn-ea"/>
              </a:rPr>
              <a:t>x</a:t>
            </a:r>
            <a:r>
              <a:rPr lang="ko-KR" altLang="en-US" sz="1200">
                <a:latin typeface="+mn-ea"/>
              </a:rPr>
              <a:t>를 반영하면 학습 성능이 좋아 진다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14AE20-6434-066B-018F-8F0F3C925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89" y="3140968"/>
            <a:ext cx="3615738" cy="3148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5817096" y="6289154"/>
            <a:ext cx="3588330" cy="25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https://wikidocs.net/31379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77635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DA44D75D-CCA1-0B2B-310E-F5D2043F8BD2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8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Transformer </a:t>
            </a:r>
            <a:r>
              <a:rPr lang="ko-KR" altLang="en-US" sz="1600">
                <a:latin typeface="+mn-ea"/>
              </a:rPr>
              <a:t>가계도</a:t>
            </a:r>
            <a:endParaRPr lang="en-US" altLang="ko-KR" sz="160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2D3E6A0-DDA0-3972-22DC-6255FA08A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732128"/>
            <a:ext cx="5976664" cy="482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2BC414-84AF-D577-05E4-41E687BE3056}"/>
              </a:ext>
            </a:extLst>
          </p:cNvPr>
          <p:cNvSpPr txBox="1"/>
          <p:nvPr/>
        </p:nvSpPr>
        <p:spPr>
          <a:xfrm>
            <a:off x="3296816" y="6180988"/>
            <a:ext cx="576064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369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3152800" y="142777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SimpleRNN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6321152" y="141277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536" y="342900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776536" y="422108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A332416-397B-837C-E08B-52D0A537AB04}"/>
              </a:ext>
            </a:extLst>
          </p:cNvPr>
          <p:cNvSpPr/>
          <p:nvPr/>
        </p:nvSpPr>
        <p:spPr>
          <a:xfrm>
            <a:off x="344488" y="1433543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790C8E0-D76A-DE1E-A37F-E8D76E3169DB}"/>
              </a:ext>
            </a:extLst>
          </p:cNvPr>
          <p:cNvCxnSpPr>
            <a:cxnSpLocks/>
            <a:stCxn id="73" idx="3"/>
            <a:endCxn id="32" idx="1"/>
          </p:cNvCxnSpPr>
          <p:nvPr/>
        </p:nvCxnSpPr>
        <p:spPr>
          <a:xfrm>
            <a:off x="2576536" y="3609000"/>
            <a:ext cx="1478278" cy="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81CF360-179B-F4C6-9D04-AD08B4BD3FE1}"/>
              </a:ext>
            </a:extLst>
          </p:cNvPr>
          <p:cNvSpPr/>
          <p:nvPr/>
        </p:nvSpPr>
        <p:spPr>
          <a:xfrm>
            <a:off x="6321152" y="241761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GRU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B515F576-123C-5E0F-3EE9-0037C21A6CDF}"/>
              </a:ext>
            </a:extLst>
          </p:cNvPr>
          <p:cNvSpPr/>
          <p:nvPr/>
        </p:nvSpPr>
        <p:spPr>
          <a:xfrm>
            <a:off x="4054814" y="343648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Transformer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3751341-D1C3-E82F-B571-4C5626ACA5E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144488" y="1607770"/>
            <a:ext cx="1008312" cy="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7C295BC-ABC8-C914-528B-1EFD0364ECFC}"/>
              </a:ext>
            </a:extLst>
          </p:cNvPr>
          <p:cNvSpPr/>
          <p:nvPr/>
        </p:nvSpPr>
        <p:spPr>
          <a:xfrm>
            <a:off x="2288704" y="2366766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Bidirectional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569200A-7CF7-6563-BBD8-B79A738ADB86}"/>
              </a:ext>
            </a:extLst>
          </p:cNvPr>
          <p:cNvSpPr/>
          <p:nvPr/>
        </p:nvSpPr>
        <p:spPr>
          <a:xfrm>
            <a:off x="2758870" y="566124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31DB21-1A36-2618-7A5F-220F40B62898}"/>
              </a:ext>
            </a:extLst>
          </p:cNvPr>
          <p:cNvSpPr/>
          <p:nvPr/>
        </p:nvSpPr>
        <p:spPr>
          <a:xfrm>
            <a:off x="5313040" y="47971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A3FF42CF-6318-5FA2-F1B8-B85892E50807}"/>
              </a:ext>
            </a:extLst>
          </p:cNvPr>
          <p:cNvCxnSpPr>
            <a:cxnSpLocks/>
            <a:stCxn id="32" idx="2"/>
            <a:endCxn id="5" idx="0"/>
          </p:cNvCxnSpPr>
          <p:nvPr/>
        </p:nvCxnSpPr>
        <p:spPr>
          <a:xfrm rot="16200000" flipH="1">
            <a:off x="5083592" y="3667704"/>
            <a:ext cx="1000670" cy="12582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858CBF-4BAF-4EB3-C16C-E2B0C1CBD6D7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>
            <a:off x="3805776" y="3649576"/>
            <a:ext cx="1002132" cy="12959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1018125-AD86-73CF-E5F0-C64A0A87C7B7}"/>
              </a:ext>
            </a:extLst>
          </p:cNvPr>
          <p:cNvSpPr/>
          <p:nvPr/>
        </p:nvSpPr>
        <p:spPr>
          <a:xfrm>
            <a:off x="7761513" y="515723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F9CE527-77CA-637F-A1F6-9C841892E324}"/>
              </a:ext>
            </a:extLst>
          </p:cNvPr>
          <p:cNvSpPr/>
          <p:nvPr/>
        </p:nvSpPr>
        <p:spPr>
          <a:xfrm>
            <a:off x="7758417" y="623735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B9A07F6B-6049-0029-F5CB-1321157B950E}"/>
              </a:ext>
            </a:extLst>
          </p:cNvPr>
          <p:cNvCxnSpPr>
            <a:cxnSpLocks/>
            <a:stCxn id="17" idx="1"/>
            <a:endCxn id="5" idx="2"/>
          </p:cNvCxnSpPr>
          <p:nvPr/>
        </p:nvCxnSpPr>
        <p:spPr>
          <a:xfrm rot="10800000">
            <a:off x="6213041" y="5157152"/>
            <a:ext cx="1545377" cy="1260200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C93D5D72-7BAE-5764-3C28-3C4304CE7B62}"/>
              </a:ext>
            </a:extLst>
          </p:cNvPr>
          <p:cNvSpPr/>
          <p:nvPr/>
        </p:nvSpPr>
        <p:spPr>
          <a:xfrm>
            <a:off x="2758870" y="479861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E37375-038E-867F-2E1D-F94221D385BA}"/>
              </a:ext>
            </a:extLst>
          </p:cNvPr>
          <p:cNvCxnSpPr>
            <a:cxnSpLocks/>
            <a:stCxn id="33" idx="2"/>
            <a:endCxn id="3" idx="0"/>
          </p:cNvCxnSpPr>
          <p:nvPr/>
        </p:nvCxnSpPr>
        <p:spPr>
          <a:xfrm>
            <a:off x="3658870" y="5158614"/>
            <a:ext cx="0" cy="502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DABBD02C-64CA-BD26-61EB-DE162BA07590}"/>
              </a:ext>
            </a:extLst>
          </p:cNvPr>
          <p:cNvCxnSpPr>
            <a:cxnSpLocks/>
            <a:stCxn id="17" idx="1"/>
            <a:endCxn id="3" idx="2"/>
          </p:cNvCxnSpPr>
          <p:nvPr/>
        </p:nvCxnSpPr>
        <p:spPr>
          <a:xfrm rot="10800000">
            <a:off x="3658871" y="6021248"/>
            <a:ext cx="4099547" cy="396104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649BC27-FBE7-F2D9-1E18-61B64BA49885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8658417" y="5517232"/>
            <a:ext cx="3096" cy="7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1B498F6E-F59C-3F75-F535-15A64A4FA951}"/>
              </a:ext>
            </a:extLst>
          </p:cNvPr>
          <p:cNvCxnSpPr>
            <a:cxnSpLocks/>
            <a:stCxn id="83" idx="3"/>
            <a:endCxn id="32" idx="1"/>
          </p:cNvCxnSpPr>
          <p:nvPr/>
        </p:nvCxnSpPr>
        <p:spPr>
          <a:xfrm flipV="1">
            <a:off x="2576536" y="3616482"/>
            <a:ext cx="1478278" cy="78460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AE35DDAA-D1AD-7A48-6596-00A96AEF58BC}"/>
              </a:ext>
            </a:extLst>
          </p:cNvPr>
          <p:cNvCxnSpPr>
            <a:cxnSpLocks/>
            <a:stCxn id="11" idx="1"/>
            <a:endCxn id="73" idx="1"/>
          </p:cNvCxnSpPr>
          <p:nvPr/>
        </p:nvCxnSpPr>
        <p:spPr>
          <a:xfrm rot="10800000" flipH="1" flipV="1">
            <a:off x="344488" y="1613542"/>
            <a:ext cx="432048" cy="1995457"/>
          </a:xfrm>
          <a:prstGeom prst="bentConnector3">
            <a:avLst>
              <a:gd name="adj1" fmla="val -52911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62A089-7847-96B3-597D-DED9F5A2F76C}"/>
              </a:ext>
            </a:extLst>
          </p:cNvPr>
          <p:cNvCxnSpPr>
            <a:cxnSpLocks/>
            <a:stCxn id="73" idx="2"/>
            <a:endCxn id="83" idx="0"/>
          </p:cNvCxnSpPr>
          <p:nvPr/>
        </p:nvCxnSpPr>
        <p:spPr>
          <a:xfrm rot="5400000">
            <a:off x="1460492" y="4005044"/>
            <a:ext cx="432088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B35D489-E530-3806-0D70-78314049CFB1}"/>
              </a:ext>
            </a:extLst>
          </p:cNvPr>
          <p:cNvCxnSpPr>
            <a:cxnSpLocks/>
            <a:stCxn id="6" idx="3"/>
            <a:endCxn id="46" idx="1"/>
          </p:cNvCxnSpPr>
          <p:nvPr/>
        </p:nvCxnSpPr>
        <p:spPr>
          <a:xfrm flipV="1">
            <a:off x="4952800" y="1592776"/>
            <a:ext cx="1368352" cy="1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8DF205B-2E65-DACA-D8E4-321F801B6193}"/>
              </a:ext>
            </a:extLst>
          </p:cNvPr>
          <p:cNvCxnSpPr>
            <a:cxnSpLocks/>
            <a:stCxn id="46" idx="2"/>
            <a:endCxn id="20" idx="0"/>
          </p:cNvCxnSpPr>
          <p:nvPr/>
        </p:nvCxnSpPr>
        <p:spPr>
          <a:xfrm>
            <a:off x="7221152" y="1772776"/>
            <a:ext cx="0" cy="644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꺾인 연결선[E] 70">
            <a:extLst>
              <a:ext uri="{FF2B5EF4-FFF2-40B4-BE49-F238E27FC236}">
                <a16:creationId xmlns:a16="http://schemas.microsoft.com/office/drawing/2014/main" id="{1861D798-2F49-A7ED-11B3-B09D2B2C776B}"/>
              </a:ext>
            </a:extLst>
          </p:cNvPr>
          <p:cNvCxnSpPr>
            <a:cxnSpLocks/>
            <a:stCxn id="11" idx="2"/>
            <a:endCxn id="9" idx="1"/>
          </p:cNvCxnSpPr>
          <p:nvPr/>
        </p:nvCxnSpPr>
        <p:spPr>
          <a:xfrm rot="16200000" flipH="1">
            <a:off x="1389985" y="1648046"/>
            <a:ext cx="753223" cy="1044216"/>
          </a:xfrm>
          <a:prstGeom prst="bentConnector2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686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06880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Peephole LSTM </a:t>
            </a:r>
            <a:r>
              <a:rPr lang="ko-KR" altLang="en-US" sz="1600">
                <a:latin typeface="+mn-ea"/>
              </a:rPr>
              <a:t>샘플</a:t>
            </a:r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inputs = keras.Input(shape=(num_timesteps, embedding_dim))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peephole_lstm_cell = keras.experimental.PeepholeLSTMCell(hidden_dim)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rnn_layer = keras.layers.RNN(peephole_lstm_cell)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outputs = rnn_layer(inputs)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keras.models.Model</a:t>
            </a:r>
            <a:r>
              <a:rPr lang="en-US" altLang="ko-KR" sz="1400">
                <a:latin typeface="+mn-ea"/>
              </a:rPr>
              <a:t>(inputs=[inputs], outputs=[outputs])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model.compile(loss="categorical_crossentropy", optimizer="adam")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샘플 </a:t>
            </a:r>
            <a:r>
              <a:rPr lang="en-US" altLang="ko-KR" sz="1600">
                <a:latin typeface="+mn-ea"/>
              </a:rPr>
              <a:t>2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keras.layers.Embedding(vocab_size, max_seqlen)(x)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keras.layers.Bidirectional(tf.keras.layers.LSTM(max_seqlen))(x)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keras.layers.Dense(64, activation="relu")(x)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x = keras.layers.Dense(1, activation="sigmoid")(x)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  <a:endParaRPr lang="en-US" altLang="ko-KR" sz="1400">
              <a:solidFill>
                <a:srgbClr val="C00000"/>
              </a:solidFill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AEBF998C-814E-1CAA-A2F3-4103F25BA816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in Decoder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DRL (Deep Reinforcement Learning,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심층 강화학습</a:t>
            </a:r>
            <a:r>
              <a:rPr lang="en-US" altLang="ko-KR" sz="1600" b="1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344488" y="2072851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3873000" y="2072851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2108744" y="2072851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149661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149661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3280746" y="29547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3280746" y="25946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344488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3873000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2108744" y="207285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" idx="1"/>
          </p:cNvCxnSpPr>
          <p:nvPr/>
        </p:nvCxnSpPr>
        <p:spPr>
          <a:xfrm rot="10800000">
            <a:off x="2108744" y="2774404"/>
            <a:ext cx="954206" cy="918161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3062950" y="3501048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3062950" y="3554064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3188744" y="2702851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2108744" y="263590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E2E8-CF7E-8612-14DA-CCB16E479E83}"/>
              </a:ext>
            </a:extLst>
          </p:cNvPr>
          <p:cNvSpPr/>
          <p:nvPr/>
        </p:nvSpPr>
        <p:spPr>
          <a:xfrm>
            <a:off x="344488" y="4737147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DE0AE6-E72B-2961-A6BA-E1342EBA02CA}"/>
              </a:ext>
            </a:extLst>
          </p:cNvPr>
          <p:cNvSpPr/>
          <p:nvPr/>
        </p:nvSpPr>
        <p:spPr>
          <a:xfrm>
            <a:off x="3873000" y="4737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58C765-B0F7-6C4F-3D66-DB0E0EB3D687}"/>
              </a:ext>
            </a:extLst>
          </p:cNvPr>
          <p:cNvSpPr/>
          <p:nvPr/>
        </p:nvSpPr>
        <p:spPr>
          <a:xfrm>
            <a:off x="2108744" y="4737147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30E1EB3-B87C-EB2E-02BB-5F13219BD709}"/>
              </a:ext>
            </a:extLst>
          </p:cNvPr>
          <p:cNvCxnSpPr/>
          <p:nvPr/>
        </p:nvCxnSpPr>
        <p:spPr>
          <a:xfrm>
            <a:off x="149661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7469153-B38E-A261-D748-583683E3E7B8}"/>
              </a:ext>
            </a:extLst>
          </p:cNvPr>
          <p:cNvCxnSpPr/>
          <p:nvPr/>
        </p:nvCxnSpPr>
        <p:spPr>
          <a:xfrm>
            <a:off x="149661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0C2D9C-90C9-BF63-E10E-EA6B54D4E3E5}"/>
              </a:ext>
            </a:extLst>
          </p:cNvPr>
          <p:cNvCxnSpPr/>
          <p:nvPr/>
        </p:nvCxnSpPr>
        <p:spPr>
          <a:xfrm>
            <a:off x="3280746" y="561901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22433A-82A7-EE43-5F77-C022555D8A49}"/>
              </a:ext>
            </a:extLst>
          </p:cNvPr>
          <p:cNvCxnSpPr/>
          <p:nvPr/>
        </p:nvCxnSpPr>
        <p:spPr>
          <a:xfrm>
            <a:off x="3280746" y="525897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24E0D61-9D76-33BB-5ECF-D55333A0E5B1}"/>
              </a:ext>
            </a:extLst>
          </p:cNvPr>
          <p:cNvSpPr txBox="1"/>
          <p:nvPr/>
        </p:nvSpPr>
        <p:spPr>
          <a:xfrm>
            <a:off x="344488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0ECE3E-6CD3-8B3C-69E1-81E53829A69C}"/>
              </a:ext>
            </a:extLst>
          </p:cNvPr>
          <p:cNvSpPr txBox="1"/>
          <p:nvPr/>
        </p:nvSpPr>
        <p:spPr>
          <a:xfrm>
            <a:off x="2108744" y="473714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9" name="연결선: 꺾임 91">
            <a:extLst>
              <a:ext uri="{FF2B5EF4-FFF2-40B4-BE49-F238E27FC236}">
                <a16:creationId xmlns:a16="http://schemas.microsoft.com/office/drawing/2014/main" id="{B1109C52-8300-50BC-C02E-9B8A18A8F333}"/>
              </a:ext>
            </a:extLst>
          </p:cNvPr>
          <p:cNvCxnSpPr>
            <a:cxnSpLocks/>
            <a:stCxn id="31" idx="1"/>
            <a:endCxn id="35" idx="1"/>
          </p:cNvCxnSpPr>
          <p:nvPr/>
        </p:nvCxnSpPr>
        <p:spPr>
          <a:xfrm rot="10800000">
            <a:off x="2108744" y="5531032"/>
            <a:ext cx="954206" cy="825828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0A8FD42-D4CC-A05D-A2A8-D53976455AE8}"/>
              </a:ext>
            </a:extLst>
          </p:cNvPr>
          <p:cNvSpPr/>
          <p:nvPr/>
        </p:nvSpPr>
        <p:spPr>
          <a:xfrm>
            <a:off x="3062950" y="616534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2E2F0B-1C6A-4223-933E-E36A5249478E}"/>
              </a:ext>
            </a:extLst>
          </p:cNvPr>
          <p:cNvSpPr txBox="1"/>
          <p:nvPr/>
        </p:nvSpPr>
        <p:spPr>
          <a:xfrm>
            <a:off x="3062950" y="621836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32" name="연결선: 꺾임 105">
            <a:extLst>
              <a:ext uri="{FF2B5EF4-FFF2-40B4-BE49-F238E27FC236}">
                <a16:creationId xmlns:a16="http://schemas.microsoft.com/office/drawing/2014/main" id="{A85DEE2C-A40A-D7C5-CBBF-EF5AECD0C42D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>
            <a:off x="3188744" y="5367147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BE3ADD-8E4F-B625-EFF4-052638C13A14}"/>
              </a:ext>
            </a:extLst>
          </p:cNvPr>
          <p:cNvSpPr txBox="1"/>
          <p:nvPr/>
        </p:nvSpPr>
        <p:spPr>
          <a:xfrm>
            <a:off x="2108744" y="530019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rgbClr val="FFFF00"/>
                </a:solidFill>
                <a:latin typeface="+mn-ea"/>
              </a:rPr>
              <a:t>학습을 통해</a:t>
            </a:r>
            <a:endParaRPr lang="en-US" altLang="ko-KR" sz="1200" b="1">
              <a:solidFill>
                <a:srgbClr val="FFFF00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rgbClr val="FFFF00"/>
                </a:solidFill>
                <a:latin typeface="+mn-ea"/>
              </a:rPr>
              <a:t>Action </a:t>
            </a:r>
            <a:r>
              <a:rPr lang="ko-KR" altLang="en-US" sz="1200" b="1">
                <a:solidFill>
                  <a:srgbClr val="FFFF00"/>
                </a:solidFill>
                <a:latin typeface="+mn-ea"/>
              </a:rPr>
              <a:t>예측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D1556B-9755-B610-6EEA-452B0545A2EC}"/>
              </a:ext>
            </a:extLst>
          </p:cNvPr>
          <p:cNvSpPr/>
          <p:nvPr/>
        </p:nvSpPr>
        <p:spPr>
          <a:xfrm>
            <a:off x="3873000" y="5421147"/>
            <a:ext cx="1080000" cy="576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n-1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2625E0-78B5-6E18-65D8-34F68CCE7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4401205"/>
              </a:xfrm>
              <a:prstGeom prst="rect">
                <a:avLst/>
              </a:prstGeom>
              <a:blipFill>
                <a:blip r:embed="rId3"/>
                <a:stretch>
                  <a:fillRect l="-488" t="-288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68F9CED-72C9-49BD-04CD-C6851926F952}"/>
              </a:ext>
            </a:extLst>
          </p:cNvPr>
          <p:cNvSpPr txBox="1"/>
          <p:nvPr/>
        </p:nvSpPr>
        <p:spPr>
          <a:xfrm>
            <a:off x="3873000" y="4737147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보상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53CD80-553D-B06C-AAAA-AF330A6BD18E}"/>
              </a:ext>
            </a:extLst>
          </p:cNvPr>
          <p:cNvSpPr txBox="1"/>
          <p:nvPr/>
        </p:nvSpPr>
        <p:spPr>
          <a:xfrm>
            <a:off x="3873000" y="5433970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</a:t>
            </a: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행동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9" name="연결선: 꺾임 91">
            <a:extLst>
              <a:ext uri="{FF2B5EF4-FFF2-40B4-BE49-F238E27FC236}">
                <a16:creationId xmlns:a16="http://schemas.microsoft.com/office/drawing/2014/main" id="{B14B250B-C126-D633-9870-ABCF1A87EDAF}"/>
              </a:ext>
            </a:extLst>
          </p:cNvPr>
          <p:cNvCxnSpPr>
            <a:cxnSpLocks/>
            <a:stCxn id="36" idx="3"/>
            <a:endCxn id="15" idx="1"/>
          </p:cNvCxnSpPr>
          <p:nvPr/>
        </p:nvCxnSpPr>
        <p:spPr>
          <a:xfrm flipH="1" flipV="1">
            <a:off x="344488" y="5367147"/>
            <a:ext cx="4608512" cy="342000"/>
          </a:xfrm>
          <a:prstGeom prst="bentConnector5">
            <a:avLst>
              <a:gd name="adj1" fmla="val -4960"/>
              <a:gd name="adj2" fmla="val 351053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91">
            <a:extLst>
              <a:ext uri="{FF2B5EF4-FFF2-40B4-BE49-F238E27FC236}">
                <a16:creationId xmlns:a16="http://schemas.microsoft.com/office/drawing/2014/main" id="{F8A5D8C0-99A7-9537-8B74-4BAD1A55987E}"/>
              </a:ext>
            </a:extLst>
          </p:cNvPr>
          <p:cNvCxnSpPr>
            <a:cxnSpLocks/>
            <a:stCxn id="77" idx="3"/>
            <a:endCxn id="76" idx="1"/>
          </p:cNvCxnSpPr>
          <p:nvPr/>
        </p:nvCxnSpPr>
        <p:spPr>
          <a:xfrm flipH="1">
            <a:off x="344488" y="2702851"/>
            <a:ext cx="4608512" cy="12700"/>
          </a:xfrm>
          <a:prstGeom prst="bentConnector5">
            <a:avLst>
              <a:gd name="adj1" fmla="val -4960"/>
              <a:gd name="adj2" fmla="val -6289370"/>
              <a:gd name="adj3" fmla="val 10496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1833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137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Model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CustomAutoencoderClass(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keras.Model</a:t>
            </a:r>
            <a:r>
              <a:rPr lang="en-US" altLang="ko-KR" sz="12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self.encoder = CustomEncoderClass(hidden_dim=hidden_dim)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self.decoder = CustomDecoderClass(hidden_dim=hidden_dim,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call(self, input_features):			#--- input  &gt;  output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encoded = self.encoder(input_features)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reconstructed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en-US" altLang="ko-KR" sz="1200">
                <a:latin typeface="+mn-ea"/>
              </a:rPr>
              <a:t> = CustomAutoencoderClass(hidden_dim=hidden_dim,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for epoch in range(epochs):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epoch_loss = 0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with tf.GradientTape() as 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en-US" altLang="ko-KR" sz="1200">
                <a:latin typeface="+mn-ea"/>
              </a:rPr>
              <a:t>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preds = autoencoder(images)				#--- Model </a:t>
            </a:r>
            <a:r>
              <a:rPr lang="ko-KR" altLang="en-US" sz="1200">
                <a:latin typeface="+mn-ea"/>
              </a:rPr>
              <a:t>실행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loss_values = loss_function(preds, images)			#--- Loss </a:t>
            </a:r>
            <a:r>
              <a:rPr lang="ko-KR" altLang="en-US" sz="1200">
                <a:latin typeface="+mn-ea"/>
              </a:rPr>
              <a:t>계산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fr-FR" altLang="ko-KR" sz="1200">
                <a:latin typeface="+mn-ea"/>
              </a:rPr>
              <a:t>        gradients = </a:t>
            </a:r>
            <a:r>
              <a:rPr lang="fr-FR" altLang="ko-KR" sz="1200">
                <a:solidFill>
                  <a:srgbClr val="00B050"/>
                </a:solidFill>
                <a:latin typeface="+mn-ea"/>
              </a:rPr>
              <a:t>tape</a:t>
            </a:r>
            <a:r>
              <a:rPr lang="fr-FR" altLang="ko-KR" sz="1200">
                <a:latin typeface="+mn-ea"/>
              </a:rPr>
              <a:t>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opt.apply_gradients(zip(gradients, model.trainable_variables))		#--- Optimizer</a:t>
            </a:r>
            <a:r>
              <a:rPr lang="ko-KR" altLang="en-US" sz="1200">
                <a:latin typeface="+mn-ea"/>
              </a:rPr>
              <a:t>에 적용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</a:t>
            </a:r>
            <a:r>
              <a:rPr lang="sv-SE" altLang="ko-KR" sz="1200">
                <a:latin typeface="+mn-ea"/>
              </a:rPr>
              <a:t>epoch_loss = epoch_loss + loss_values</a:t>
            </a: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  <a:r>
              <a:rPr lang="sv-SE" altLang="ko-KR" sz="1200">
                <a:latin typeface="+mn-ea"/>
              </a:rPr>
              <a:t>.loss.append(epoch_loss)				#--- Loss </a:t>
            </a:r>
            <a:r>
              <a:rPr lang="ko-KR" altLang="en-US" sz="1200">
                <a:latin typeface="+mn-ea"/>
              </a:rPr>
              <a:t>저장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468072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0227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Layer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CustomEncoderClass(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keras.layers.Layer</a:t>
            </a:r>
            <a:r>
              <a:rPr lang="en-US" altLang="ko-KR" sz="1400">
                <a:latin typeface="+mn-ea"/>
              </a:rPr>
              <a:t>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			#--- input data  &gt;  output data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       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878801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8444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ActivationFunction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keras.backend.tanh(keras.backend.softplus(x))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keras.layers.Activation(customActivationFunction)(x)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2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Mish(Activation):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activation,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super(Mish, self).__init__(activation,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self.__name__ = 'Mish’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mish(x):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return x * K.tanh(K.softplus(x))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get_custom_objects().update({'mish': Mish(mish)})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x = Activation('mish')(x)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#--- Custom 3</a:t>
            </a:r>
          </a:p>
          <a:p>
            <a:pPr marL="363537" lvl="1" indent="0">
              <a:buNone/>
            </a:pPr>
            <a:r>
              <a:rPr lang="en-US" altLang="ko-KR" sz="12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def CustomActivationFunction(x, axis=-1):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85396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Loss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CustomLossClass(keras.losses.Loss):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y_true, y_pred):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tf.reduce_mean(tf.math.square(y_pred - y_true), axis=-1)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loss_function(preds, real):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tf.reduce_mean(tf.square(tf.subtract(preds, real)))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29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Optimizer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CustomOptimizerClass(keras.optimizers.Optimizer):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#000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GradientDescent(tensorflow.Module):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__init__(self, learning_rate=1e-3):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Initialize parameters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self.learning_rate = learning_rate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self.title = f"Gradient descent optimizer: learning rate={self.learning_rate}"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def apply_gradients(self, 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# Update variables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grad, var in zip(grads, vars):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var.assign_sub(self.learning_rate*grad)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71142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Metric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CustomMetricClass(keras.metrics.Metric):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__init__(self, name="categorical_true_positives", **kwargs):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super(CategoricalTruePositives, self).__init__(name=name, **kwargs)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 = self.add_weight(name="ctp", initializer="zeros")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update_state(self, y_true, y_pred, sample_weight=None):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y_pred = tf.reshape(tf.argmax(y_pred, axis=1), shape=(-1, 1))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tf.cast(y_true, "int32") == tf.cast(y_pred, "int32")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values = tf.cast(values,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if sample_weight is not None: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sample_weight = tf.cast(sample_weight, "float32")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    values = tf.multiply(values, sample_weight)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self.true_positives.assign_add(tf.reduce_sum(values))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result(self):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return self.true_positives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reset_state(self):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# The state of the metric will be reset at the start of each epoch.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self.true_positives.assign(0.0)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905243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class CustomCallbackClass(keras.callbacks.Callback):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print(f"Starting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on_epoch_begin(self,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on_epoch_end(self, epoch,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print(f"End epoch {epoch} of training;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testing;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on_predict_begin(self,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print(f"Start predicting;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4255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			: Callback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on_predict_end(self,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print(f"Stop predicting;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on_train_batch_end(self,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print(f"...Training: end of batch {};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on_test_batch_end(self,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print(f"...Evaluating: end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on_predict_batch_begin(self,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print(f"...Predicting: start of batch {batch}; got log keys: {list(logs.keys())}")</a:t>
            </a:r>
          </a:p>
          <a:p>
            <a:pPr marL="363537" lvl="1" indent="0">
              <a:buNone/>
            </a:pPr>
            <a:endParaRPr lang="en-US" altLang="ko-KR" sz="12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def on_predict_batch_end(self, batch, logs=None):</a:t>
            </a:r>
          </a:p>
          <a:p>
            <a:pPr marL="363537" lvl="1" indent="0">
              <a:buNone/>
            </a:pPr>
            <a:r>
              <a:rPr lang="en-US" altLang="ko-KR" sz="1200">
                <a:latin typeface="+mn-ea"/>
              </a:rPr>
              <a:t>        print("...Predicting: end of batch {batch}; got log keys: {list(logs.keys())}")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7808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Estimator (</a:t>
            </a:r>
            <a:r>
              <a:rPr lang="ko-KR" altLang="en-US" sz="1600">
                <a:latin typeface="+mn-ea"/>
              </a:rPr>
              <a:t>추정기</a:t>
            </a:r>
            <a:r>
              <a:rPr lang="en-US" altLang="ko-KR" sz="1600">
                <a:latin typeface="+mn-ea"/>
              </a:rPr>
              <a:t>) : Deprecated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6161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Estimator : </a:t>
            </a:r>
            <a:r>
              <a:rPr lang="ko-KR" altLang="en-US" sz="1600">
                <a:latin typeface="+mn-ea"/>
              </a:rPr>
              <a:t>사전 제작된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v1.Session </a:t>
            </a:r>
            <a:r>
              <a:rPr lang="ko-KR" altLang="en-US" sz="1400">
                <a:latin typeface="+mn-ea"/>
              </a:rPr>
              <a:t>스타일 코드를 실행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Migration </a:t>
            </a:r>
            <a:r>
              <a:rPr lang="ko-KR" altLang="en-US" sz="1400">
                <a:latin typeface="+mn-ea"/>
              </a:rPr>
              <a:t>가이드 </a:t>
            </a:r>
            <a:r>
              <a:rPr lang="en-US" altLang="ko-KR" sz="1400">
                <a:latin typeface="+mn-ea"/>
              </a:rPr>
              <a:t>: https://www.tensorflow.org/guide/migrate?hl=ko&amp;_gl=1*1jfz0h3*_ga*ODY4NzU1NjA0LjE2ODg4MDU3MTk.*_ga_W0YLR4190T*MTY5MTQ4NzE5Ni4zMy4xLjE2OTE0ODcxOTYuMC4wLjA.</a:t>
            </a:r>
          </a:p>
          <a:p>
            <a:pPr lvl="1"/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 = keras.estimator.model_to_estimator(model, config=config)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result = estimator.train(input_fun=lambda:input_fn())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estimator.evaluate(lambda:input_fun())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003E09C-9759-6811-2D79-D5D5DB78153B}"/>
              </a:ext>
            </a:extLst>
          </p:cNvPr>
          <p:cNvSpPr/>
          <p:nvPr/>
        </p:nvSpPr>
        <p:spPr>
          <a:xfrm rot="19885176">
            <a:off x="1618206" y="3122613"/>
            <a:ext cx="8064896" cy="1545918"/>
          </a:xfrm>
          <a:prstGeom prst="roundRect">
            <a:avLst/>
          </a:prstGeom>
          <a:solidFill>
            <a:srgbClr val="C0000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>
                <a:solidFill>
                  <a:srgbClr val="00B050"/>
                </a:solidFill>
              </a:rPr>
              <a:t>Deprecated</a:t>
            </a:r>
            <a:endParaRPr lang="ko-KR" altLang="en-US" sz="720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75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718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인공지능 </a:t>
            </a:r>
            <a:r>
              <a:rPr lang="en-US" altLang="ko-KR" sz="1600">
                <a:latin typeface="+mn-ea"/>
              </a:rPr>
              <a:t>IDE			: https://www.knime.com/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ppp,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 전이학습 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BBD4D9-F6A5-EFF8-6B05-CD8D51B0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3" y="1408909"/>
            <a:ext cx="66675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FE8D9F-018C-70E9-B005-F137300108EB}"/>
              </a:ext>
            </a:extLst>
          </p:cNvPr>
          <p:cNvSpPr txBox="1"/>
          <p:nvPr/>
        </p:nvSpPr>
        <p:spPr>
          <a:xfrm>
            <a:off x="3152800" y="4910971"/>
            <a:ext cx="6404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https://medium.com/ddiddu-log/%EC%9D%B4%EB%AF%B8%EC%A7%80-%EC%9D%B8%EC%8B%9D%EC%9D%98-%EC%A0%95%EC%9D%98%EC%99%80-%EC%A3%BC%EC%9A%94-%EB%AA%A8%EB%8D%B8-%EB%B9%84%EA%B5%90-0-%EC%9D%B4%EB%AF%B8%EC%A7%80-%EC%9D%B8%EC%8B%9D-visual-recognition-a939d10c0ff7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Algorithms</a:t>
            </a:r>
            <a:r>
              <a:rPr lang="ko-KR" altLang="en-US" sz="1600">
                <a:latin typeface="+mn-ea"/>
              </a:rPr>
              <a:t>의</a:t>
            </a:r>
            <a:r>
              <a:rPr lang="en-US" altLang="ko-KR" sz="160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Bidirectional			:</a:t>
            </a:r>
            <a:r>
              <a:rPr lang="ko-KR" altLang="en-US" sz="1400">
                <a:latin typeface="+mn-ea"/>
              </a:rPr>
              <a:t> 양방향 </a:t>
            </a:r>
            <a:r>
              <a:rPr lang="en-US" altLang="ko-KR" sz="1400"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RandomFlip			: </a:t>
            </a:r>
            <a:r>
              <a:rPr lang="ko-KR" altLang="en-US" sz="1400">
                <a:latin typeface="+mn-ea"/>
              </a:rPr>
              <a:t>이미지를 수평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수직으로 뒤집기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RandomRotation		: </a:t>
            </a:r>
            <a:r>
              <a:rPr lang="ko-KR" altLang="en-US" sz="1400">
                <a:latin typeface="+mn-ea"/>
              </a:rPr>
              <a:t>이미지를 회전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RandomZoom		: </a:t>
            </a:r>
            <a:r>
              <a:rPr lang="ko-KR" altLang="en-US" sz="1400">
                <a:latin typeface="+mn-ea"/>
              </a:rPr>
              <a:t>이미지를 확대</a:t>
            </a:r>
            <a:r>
              <a:rPr lang="en-US" altLang="ko-KR" sz="1400">
                <a:latin typeface="+mn-ea"/>
              </a:rPr>
              <a:t>/</a:t>
            </a:r>
            <a:r>
              <a:rPr lang="ko-KR" altLang="en-US" sz="1400">
                <a:latin typeface="+mn-ea"/>
              </a:rPr>
              <a:t>축소 하기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RandomWidth		: </a:t>
            </a:r>
            <a:r>
              <a:rPr lang="ko-KR" altLang="en-US" sz="1400">
                <a:latin typeface="+mn-ea"/>
              </a:rPr>
              <a:t>이미지 넓이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RandomHeight		:</a:t>
            </a:r>
            <a:r>
              <a:rPr lang="ko-KR" altLang="en-US" sz="1400">
                <a:latin typeface="+mn-ea"/>
              </a:rPr>
              <a:t> 이미지 높이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		:</a:t>
            </a:r>
            <a:r>
              <a:rPr lang="ko-KR" altLang="en-US" sz="1400">
                <a:latin typeface="+mn-ea"/>
              </a:rPr>
              <a:t> 이미지 밝기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RandomTranslation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RandomContrast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RandomCrop			:</a:t>
            </a:r>
            <a:r>
              <a:rPr lang="ko-KR" altLang="en-US" sz="1400">
                <a:latin typeface="+mn-ea"/>
              </a:rPr>
              <a:t>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GaussianNoise		: </a:t>
            </a:r>
            <a:r>
              <a:rPr lang="ko-KR" altLang="en-US" sz="1400">
                <a:latin typeface="+mn-ea"/>
              </a:rPr>
              <a:t>잡음 추가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Reshape			: </a:t>
            </a:r>
            <a:r>
              <a:rPr lang="ko-KR" altLang="en-US" sz="1400">
                <a:latin typeface="+mn-ea"/>
              </a:rPr>
              <a:t>위상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Data Augment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 : 233 ~ 282 pages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052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221048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802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어휘의 </a:t>
            </a:r>
            <a:r>
              <a:rPr lang="en-US" altLang="ko-KR" sz="1600" dirty="0">
                <a:latin typeface="+mn-ea"/>
              </a:rPr>
              <a:t>word</a:t>
            </a:r>
            <a:r>
              <a:rPr lang="ko-KR" altLang="en-US" sz="1600" dirty="0">
                <a:latin typeface="+mn-ea"/>
              </a:rPr>
              <a:t>나 </a:t>
            </a:r>
            <a:r>
              <a:rPr lang="en-US" altLang="ko-KR" sz="1600" dirty="0">
                <a:latin typeface="+mn-ea"/>
              </a:rPr>
              <a:t>phrase</a:t>
            </a:r>
            <a:r>
              <a:rPr lang="ko-KR" altLang="en-US" sz="1600" dirty="0">
                <a:latin typeface="+mn-ea"/>
              </a:rPr>
              <a:t>가 실수의 벡터로 </a:t>
            </a:r>
            <a:r>
              <a:rPr lang="ko-KR" altLang="en-US" sz="1600" dirty="0" err="1">
                <a:latin typeface="+mn-ea"/>
              </a:rPr>
              <a:t>매핑되는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NLP</a:t>
            </a:r>
            <a:r>
              <a:rPr lang="ko-KR" altLang="en-US" sz="1600" dirty="0">
                <a:latin typeface="+mn-ea"/>
              </a:rPr>
              <a:t>에서의 언어 모델링과 특징 학습 기술의 집합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NLP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en" altLang="ko-KR" sz="1200">
                <a:latin typeface="+mn-ea"/>
              </a:rPr>
              <a:t>Natural Language Processing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자연어 처리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Corpus: </a:t>
            </a:r>
            <a:r>
              <a:rPr lang="ko-KR" altLang="en-US" sz="1200">
                <a:latin typeface="+mn-ea"/>
              </a:rPr>
              <a:t>말뭉치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Phrase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8613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3211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Static Embeddings (</a:t>
            </a:r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 (Information Retrieval,</a:t>
            </a:r>
            <a:r>
              <a:rPr lang="ko-KR" altLang="en-US" sz="1400" dirty="0">
                <a:latin typeface="+mn-ea"/>
              </a:rPr>
              <a:t> 정보 검색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기술을 사용하여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변환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OHE (One-Hot Encoding)</a:t>
            </a: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Analysis, </a:t>
            </a:r>
            <a:r>
              <a:rPr lang="ko-KR" altLang="en-US" sz="1400" dirty="0">
                <a:latin typeface="+mn-ea"/>
              </a:rPr>
              <a:t>잠재 문맥 분석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주제 모델링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Polysemi(</a:t>
            </a:r>
            <a:r>
              <a:rPr lang="ko-KR" altLang="en-US" sz="1400" dirty="0">
                <a:latin typeface="+mn-ea"/>
              </a:rPr>
              <a:t>중의어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문제를 해결할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 err="1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seq2seq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분산 가설</a:t>
            </a:r>
            <a:endParaRPr lang="en-US" altLang="ko-KR" sz="1200">
              <a:latin typeface="+mn-ea"/>
            </a:endParaRP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유사한 맥락에서 등장하는 단어들은 비슷한 의미를 갖는 경향이 있다</a:t>
            </a:r>
            <a:r>
              <a:rPr lang="en-US" altLang="ko-KR" sz="1200"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Distributed Representations (</a:t>
            </a:r>
            <a:r>
              <a:rPr lang="ko-KR" altLang="en-US" sz="1200">
                <a:latin typeface="+mn-ea"/>
              </a:rPr>
              <a:t>분산 표현</a:t>
            </a:r>
            <a:r>
              <a:rPr lang="en-US" altLang="ko-KR" sz="1200">
                <a:latin typeface="+mn-ea"/>
              </a:rPr>
              <a:t>)</a:t>
            </a:r>
          </a:p>
          <a:p>
            <a:pPr marL="361950" indent="-169863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한 단어의 의미를 문맥상에서 다른 단어와의 관계를 고려하여 포착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408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80F462E-0E9F-5FA7-65DC-0B6415460D1A}"/>
              </a:ext>
            </a:extLst>
          </p:cNvPr>
          <p:cNvSpPr/>
          <p:nvPr/>
        </p:nvSpPr>
        <p:spPr>
          <a:xfrm>
            <a:off x="171264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Word2Vec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BD345B94-D128-6BC4-170B-C5A4AB1CCCC6}"/>
              </a:ext>
            </a:extLst>
          </p:cNvPr>
          <p:cNvSpPr/>
          <p:nvPr/>
        </p:nvSpPr>
        <p:spPr>
          <a:xfrm>
            <a:off x="7761513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RNN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AA7024B-0F24-32EF-79CC-1733D9091020}"/>
              </a:ext>
            </a:extLst>
          </p:cNvPr>
          <p:cNvSpPr/>
          <p:nvPr/>
        </p:nvSpPr>
        <p:spPr>
          <a:xfrm>
            <a:off x="1712640" y="472518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ELMo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B23D43-A482-4D50-67B8-65059E1E3527}"/>
              </a:ext>
            </a:extLst>
          </p:cNvPr>
          <p:cNvSpPr/>
          <p:nvPr/>
        </p:nvSpPr>
        <p:spPr>
          <a:xfrm>
            <a:off x="4953200" y="5877272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FastText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E0DCDDA-5205-B418-77B3-586E7B177297}"/>
              </a:ext>
            </a:extLst>
          </p:cNvPr>
          <p:cNvSpPr/>
          <p:nvPr/>
        </p:nvSpPr>
        <p:spPr>
          <a:xfrm>
            <a:off x="7293360" y="550191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GloVe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551F981-30FB-759E-744D-627761AD90FC}"/>
              </a:ext>
            </a:extLst>
          </p:cNvPr>
          <p:cNvSpPr/>
          <p:nvPr/>
        </p:nvSpPr>
        <p:spPr>
          <a:xfrm>
            <a:off x="357486" y="623765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One-Hot Encoding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28F63F9D-E120-A545-0985-4F7D5C655D24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rot="5400000" flipH="1" flipV="1">
            <a:off x="2404273" y="5293551"/>
            <a:ext cx="41673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7A173FE3-2B91-68AD-DA96-F05242659208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3512640" y="5681918"/>
            <a:ext cx="1440560" cy="37535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E099942-82D2-39B6-76B6-60B26E5BF289}"/>
              </a:ext>
            </a:extLst>
          </p:cNvPr>
          <p:cNvSpPr/>
          <p:nvPr/>
        </p:nvSpPr>
        <p:spPr>
          <a:xfrm>
            <a:off x="4953200" y="508522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Doc2Vec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99F4FF37-AFB6-9699-4A99-42F466F50220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 flipV="1">
            <a:off x="3512640" y="5265224"/>
            <a:ext cx="1440560" cy="416694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FA0F89D6-47EF-FDDC-FE0F-4FF4EDC36490}"/>
              </a:ext>
            </a:extLst>
          </p:cNvPr>
          <p:cNvSpPr/>
          <p:nvPr/>
        </p:nvSpPr>
        <p:spPr>
          <a:xfrm>
            <a:off x="3080792" y="378904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BERT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FD3C4F44-3723-0746-CC69-F8ED5F208724}"/>
              </a:ext>
            </a:extLst>
          </p:cNvPr>
          <p:cNvSpPr/>
          <p:nvPr/>
        </p:nvSpPr>
        <p:spPr>
          <a:xfrm>
            <a:off x="344488" y="3789080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ULMFit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1BB8465D-4016-24B5-28B2-5FD5D52A0CA3}"/>
              </a:ext>
            </a:extLst>
          </p:cNvPr>
          <p:cNvCxnSpPr>
            <a:cxnSpLocks/>
            <a:stCxn id="7" idx="0"/>
            <a:endCxn id="33" idx="2"/>
          </p:cNvCxnSpPr>
          <p:nvPr/>
        </p:nvCxnSpPr>
        <p:spPr>
          <a:xfrm rot="5400000" flipH="1" flipV="1">
            <a:off x="3008644" y="3753036"/>
            <a:ext cx="57614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3AC31BC4-5034-8541-767B-9A95CFEDD590}"/>
              </a:ext>
            </a:extLst>
          </p:cNvPr>
          <p:cNvCxnSpPr>
            <a:cxnSpLocks/>
            <a:stCxn id="7" idx="0"/>
            <a:endCxn id="34" idx="2"/>
          </p:cNvCxnSpPr>
          <p:nvPr/>
        </p:nvCxnSpPr>
        <p:spPr>
          <a:xfrm rot="16200000" flipV="1">
            <a:off x="1640512" y="3753056"/>
            <a:ext cx="576104" cy="13681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A1388885-92AD-DF6A-8E18-3E378F681220}"/>
              </a:ext>
            </a:extLst>
          </p:cNvPr>
          <p:cNvSpPr/>
          <p:nvPr/>
        </p:nvSpPr>
        <p:spPr>
          <a:xfrm>
            <a:off x="344488" y="2831828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GPT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29C8803-3B95-DF5A-F6B5-09F27398065A}"/>
              </a:ext>
            </a:extLst>
          </p:cNvPr>
          <p:cNvCxnSpPr>
            <a:cxnSpLocks/>
            <a:stCxn id="34" idx="0"/>
            <a:endCxn id="42" idx="2"/>
          </p:cNvCxnSpPr>
          <p:nvPr/>
        </p:nvCxnSpPr>
        <p:spPr>
          <a:xfrm rot="5400000" flipH="1" flipV="1">
            <a:off x="945862" y="3490454"/>
            <a:ext cx="59725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91776D04-42D6-EB20-9911-368F0EC6FD08}"/>
              </a:ext>
            </a:extLst>
          </p:cNvPr>
          <p:cNvSpPr/>
          <p:nvPr/>
        </p:nvSpPr>
        <p:spPr>
          <a:xfrm>
            <a:off x="5187339" y="76470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LSTM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E27D0214-BB51-1373-95A3-8542371C5CF2}"/>
              </a:ext>
            </a:extLst>
          </p:cNvPr>
          <p:cNvCxnSpPr>
            <a:cxnSpLocks/>
            <a:stCxn id="6" idx="1"/>
            <a:endCxn id="46" idx="3"/>
          </p:cNvCxnSpPr>
          <p:nvPr/>
        </p:nvCxnSpPr>
        <p:spPr>
          <a:xfrm rot="10800000">
            <a:off x="6987339" y="944704"/>
            <a:ext cx="774174" cy="1270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224EE41-2229-4801-05A0-8763FC120EAC}"/>
              </a:ext>
            </a:extLst>
          </p:cNvPr>
          <p:cNvSpPr/>
          <p:nvPr/>
        </p:nvSpPr>
        <p:spPr>
          <a:xfrm>
            <a:off x="7761845" y="2833544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Transfomer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52" name="꺾인 연결선[E] 51">
            <a:extLst>
              <a:ext uri="{FF2B5EF4-FFF2-40B4-BE49-F238E27FC236}">
                <a16:creationId xmlns:a16="http://schemas.microsoft.com/office/drawing/2014/main" id="{B5758CEE-68D4-C1E3-EC5F-CD6ACB49575B}"/>
              </a:ext>
            </a:extLst>
          </p:cNvPr>
          <p:cNvCxnSpPr>
            <a:cxnSpLocks/>
            <a:stCxn id="73" idx="2"/>
            <a:endCxn id="51" idx="0"/>
          </p:cNvCxnSpPr>
          <p:nvPr/>
        </p:nvCxnSpPr>
        <p:spPr>
          <a:xfrm rot="16200000" flipH="1">
            <a:off x="8310003" y="2481701"/>
            <a:ext cx="703353" cy="332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C994A121-7C12-EC09-7C39-13E27BF73261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rot="10800000">
            <a:off x="2144489" y="3011828"/>
            <a:ext cx="5617357" cy="171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4D9FEF4E-4CFF-127B-0651-16F7CF48943A}"/>
              </a:ext>
            </a:extLst>
          </p:cNvPr>
          <p:cNvCxnSpPr>
            <a:cxnSpLocks/>
            <a:stCxn id="51" idx="1"/>
            <a:endCxn id="33" idx="3"/>
          </p:cNvCxnSpPr>
          <p:nvPr/>
        </p:nvCxnSpPr>
        <p:spPr>
          <a:xfrm rot="10800000" flipV="1">
            <a:off x="4880793" y="3013544"/>
            <a:ext cx="2881053" cy="95549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BE1AB1E7-738D-1EA9-25EB-F4E4E74DFB03}"/>
              </a:ext>
            </a:extLst>
          </p:cNvPr>
          <p:cNvSpPr/>
          <p:nvPr/>
        </p:nvSpPr>
        <p:spPr>
          <a:xfrm>
            <a:off x="7761513" y="1770191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seq2seq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BA3B4017-3787-73A0-31E1-A8C132B50BFE}"/>
              </a:ext>
            </a:extLst>
          </p:cNvPr>
          <p:cNvCxnSpPr>
            <a:cxnSpLocks/>
            <a:stCxn id="46" idx="2"/>
            <a:endCxn id="73" idx="0"/>
          </p:cNvCxnSpPr>
          <p:nvPr/>
        </p:nvCxnSpPr>
        <p:spPr>
          <a:xfrm rot="16200000" flipH="1">
            <a:off x="7051683" y="160360"/>
            <a:ext cx="645487" cy="2574174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C0E9F2AC-2C85-ED8B-0435-54AB01ED0D5F}"/>
              </a:ext>
            </a:extLst>
          </p:cNvPr>
          <p:cNvSpPr/>
          <p:nvPr/>
        </p:nvSpPr>
        <p:spPr>
          <a:xfrm>
            <a:off x="5169125" y="1806215"/>
            <a:ext cx="1800000" cy="36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>
                <a:solidFill>
                  <a:schemeClr val="tx1"/>
                </a:solidFill>
              </a:rPr>
              <a:t>Attention</a:t>
            </a:r>
            <a:endParaRPr kumimoji="1" lang="ko-Kore-KR" altLang="en-US" sz="1400">
              <a:solidFill>
                <a:schemeClr val="tx1"/>
              </a:solidFill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301A135A-A6E0-3928-3993-EB0F2414A28A}"/>
              </a:ext>
            </a:extLst>
          </p:cNvPr>
          <p:cNvCxnSpPr>
            <a:cxnSpLocks/>
            <a:stCxn id="83" idx="2"/>
            <a:endCxn id="51" idx="0"/>
          </p:cNvCxnSpPr>
          <p:nvPr/>
        </p:nvCxnSpPr>
        <p:spPr>
          <a:xfrm rot="16200000" flipH="1">
            <a:off x="7031821" y="1203519"/>
            <a:ext cx="667329" cy="2592720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66718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OHE (One-Hot Encoding)</a:t>
            </a:r>
          </a:p>
          <a:p>
            <a:pPr lvl="1"/>
            <a:r>
              <a:rPr lang="ko-KR" altLang="en-US" sz="1400" dirty="0">
                <a:latin typeface="+mn-ea"/>
              </a:rPr>
              <a:t>범주형 변수를 숫자형 변수로 변환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Sparse Representation(</a:t>
            </a:r>
            <a:r>
              <a:rPr lang="ko-KR" altLang="en-US" sz="1400" dirty="0">
                <a:latin typeface="+mn-ea"/>
              </a:rPr>
              <a:t>희소 표현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Sparse vector</a:t>
            </a:r>
            <a:r>
              <a:rPr lang="ko-KR" altLang="en-US" sz="1400" dirty="0">
                <a:latin typeface="+mn-ea"/>
              </a:rPr>
              <a:t>로 변환 </a:t>
            </a:r>
            <a:r>
              <a:rPr lang="en-US" altLang="ko-KR" sz="1400" dirty="0">
                <a:latin typeface="+mn-ea"/>
                <a:sym typeface="Wingdings" pitchFamily="2" charset="2"/>
              </a:rPr>
              <a:t>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" altLang="ko-KR" sz="1400" dirty="0">
                <a:latin typeface="+mn-ea"/>
                <a:sym typeface="Wingdings" pitchFamily="2" charset="2"/>
              </a:rPr>
              <a:t>Dense Representation</a:t>
            </a:r>
            <a:r>
              <a:rPr lang="ko-KR" altLang="en-US" sz="1400" dirty="0">
                <a:latin typeface="+mn-ea"/>
                <a:sym typeface="Wingdings" pitchFamily="2" charset="2"/>
              </a:rPr>
              <a:t> </a:t>
            </a:r>
            <a:r>
              <a:rPr lang="en-US" altLang="ko-KR" sz="1400" dirty="0">
                <a:latin typeface="+mn-ea"/>
                <a:sym typeface="Wingdings" pitchFamily="2" charset="2"/>
              </a:rPr>
              <a:t>(</a:t>
            </a:r>
            <a:r>
              <a:rPr lang="ko-KR" altLang="en-US" sz="1400" dirty="0">
                <a:latin typeface="+mn-ea"/>
                <a:sym typeface="Wingdings" pitchFamily="2" charset="2"/>
              </a:rPr>
              <a:t>밀집 표현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  <a:endParaRPr lang="en" altLang="ko-KR" sz="1400" dirty="0">
              <a:latin typeface="+mn-ea"/>
              <a:sym typeface="Wingdings" pitchFamily="2" charset="2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[0-9]</a:t>
            </a:r>
            <a:r>
              <a:rPr lang="ko-KR" altLang="en-US" sz="1400" dirty="0">
                <a:latin typeface="+mn-ea"/>
              </a:rPr>
              <a:t>의 값을 가지는 범주형 변수를 </a:t>
            </a:r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0,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]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로 변환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2"/>
            <a:r>
              <a:rPr lang="en-US" altLang="ko-KR" sz="1400" dirty="0">
                <a:latin typeface="+mn-ea"/>
              </a:rPr>
              <a:t>vector</a:t>
            </a:r>
            <a:r>
              <a:rPr lang="ko-KR" altLang="en-US" sz="1400" dirty="0">
                <a:latin typeface="+mn-ea"/>
              </a:rPr>
              <a:t>에서 해당되는 범주가 일치하는 항목만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의 값을 가진다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r>
              <a:rPr lang="ko-KR" altLang="en-US" sz="1400" dirty="0">
                <a:latin typeface="+mn-ea"/>
              </a:rPr>
              <a:t>단점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>
                <a:latin typeface="+mn-ea"/>
              </a:rPr>
              <a:t>단어간의 유사도를 계산할 수 없다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6" name="Picture 2" descr="Diagram of one-hot encodings">
            <a:extLst>
              <a:ext uri="{FF2B5EF4-FFF2-40B4-BE49-F238E27FC236}">
                <a16:creationId xmlns:a16="http://schemas.microsoft.com/office/drawing/2014/main" id="{AC3C8532-0894-7ECB-E8F2-272A6F03C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" t="24230" r="6454" b="17414"/>
          <a:stretch/>
        </p:blipFill>
        <p:spPr bwMode="auto">
          <a:xfrm>
            <a:off x="776536" y="3940563"/>
            <a:ext cx="4176464" cy="2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67265-EAE0-8FE5-977D-E44290841FFD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https://www.tensorflow.org/text/guide/word_embeddings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03876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Word2Vec : </a:t>
            </a:r>
            <a:r>
              <a:rPr lang="ko-KR" altLang="en-US" sz="1600" dirty="0">
                <a:latin typeface="+mn-ea"/>
              </a:rPr>
              <a:t>예측 기반 예측 모델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CBOW (Continuous Bag of Words)	: </a:t>
            </a:r>
            <a:r>
              <a:rPr lang="ko-KR" altLang="en-US" sz="1400" dirty="0">
                <a:latin typeface="+mn-ea"/>
              </a:rPr>
              <a:t>주변 단어로 현재 단어 예측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Skip-Gram 			:</a:t>
            </a:r>
            <a:r>
              <a:rPr lang="ko-KR" altLang="en-US" sz="1400" dirty="0">
                <a:latin typeface="+mn-ea"/>
              </a:rPr>
              <a:t> 현재 단어로 주변 단어 예측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SGNS (Skip-Gram with Negative Sampling)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구글 뉴스 </a:t>
            </a:r>
            <a:r>
              <a:rPr lang="en-US" altLang="ko-KR" sz="1400" dirty="0">
                <a:latin typeface="+mn-ea"/>
              </a:rPr>
              <a:t>30</a:t>
            </a:r>
            <a:r>
              <a:rPr lang="ko-KR" altLang="en-US" sz="1400" dirty="0">
                <a:latin typeface="+mn-ea"/>
              </a:rPr>
              <a:t>억개 토큰 기반으로 하는 </a:t>
            </a:r>
            <a:r>
              <a:rPr lang="en-US" altLang="ko-KR" sz="1400" dirty="0">
                <a:latin typeface="+mn-ea"/>
              </a:rPr>
              <a:t>300</a:t>
            </a:r>
            <a:r>
              <a:rPr lang="ko-KR" altLang="en-US" sz="1400" dirty="0">
                <a:latin typeface="+mn-ea"/>
              </a:rPr>
              <a:t>만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https://drive.google.com/file/d/0B7XkCwpl5KDYNINUTTISS21pQmM/edit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2591A0-30D8-2DD6-55A0-869C720E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499458"/>
            <a:ext cx="4018104" cy="17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4690E03-97C4-4B04-227A-B7C7D165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76" y="4390861"/>
            <a:ext cx="4235298" cy="186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88978-E907-A0ED-3EE9-A6604DFF07A0}"/>
              </a:ext>
            </a:extLst>
          </p:cNvPr>
          <p:cNvSpPr txBox="1"/>
          <p:nvPr/>
        </p:nvSpPr>
        <p:spPr>
          <a:xfrm>
            <a:off x="3296816" y="3810526"/>
            <a:ext cx="3240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ore-KR" sz="1600" b="0" i="0">
                <a:solidFill>
                  <a:srgbClr val="000000"/>
                </a:solidFill>
                <a:effectLst/>
                <a:latin typeface="-apple-system"/>
              </a:rPr>
              <a:t>The fat cat sat on the mat</a:t>
            </a:r>
            <a:endParaRPr lang="ko-KR" altLang="en-US" sz="16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B72874-622C-893C-4D37-079BDFB0D278}"/>
              </a:ext>
            </a:extLst>
          </p:cNvPr>
          <p:cNvSpPr txBox="1"/>
          <p:nvPr/>
        </p:nvSpPr>
        <p:spPr>
          <a:xfrm>
            <a:off x="396280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CBOW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C91DB-8564-00D2-F5F3-2F7A72354F73}"/>
              </a:ext>
            </a:extLst>
          </p:cNvPr>
          <p:cNvSpPr txBox="1"/>
          <p:nvPr/>
        </p:nvSpPr>
        <p:spPr>
          <a:xfrm>
            <a:off x="709518" y="627912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https://wikidocs.net/22660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DA51F-392B-CCBB-8FB1-AAE350740179}"/>
              </a:ext>
            </a:extLst>
          </p:cNvPr>
          <p:cNvSpPr txBox="1"/>
          <p:nvPr/>
        </p:nvSpPr>
        <p:spPr>
          <a:xfrm>
            <a:off x="5529064" y="4059077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rgbClr val="000000"/>
                </a:solidFill>
                <a:latin typeface="-apple-system"/>
              </a:rPr>
              <a:t>Skip-Gram</a:t>
            </a:r>
            <a:endParaRPr lang="ko-KR" altLang="en-US" sz="14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Embedding			: Word Embedding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Activation			: Activation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GloVe (Golbal Vectors for word representation, </a:t>
            </a:r>
            <a:r>
              <a:rPr lang="ko-KR" altLang="en-US" sz="1600" dirty="0">
                <a:latin typeface="+mn-ea"/>
              </a:rPr>
              <a:t>단어 표현 전역 벡터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Gigawords 60</a:t>
            </a:r>
            <a:r>
              <a:rPr lang="ko-KR" altLang="en-US" sz="1400" dirty="0">
                <a:latin typeface="+mn-ea"/>
              </a:rPr>
              <a:t>억개 토큰 기반 </a:t>
            </a:r>
            <a:r>
              <a:rPr lang="en-US" altLang="ko-KR" sz="1400" dirty="0">
                <a:latin typeface="+mn-ea"/>
              </a:rPr>
              <a:t>40</a:t>
            </a:r>
            <a:r>
              <a:rPr lang="ko-KR" altLang="en-US" sz="1400" dirty="0">
                <a:latin typeface="+mn-ea"/>
              </a:rPr>
              <a:t>만개 단어 벡터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카운트와 예측 기반 모델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https://nlp.standford.edu/projects/glove/</a:t>
            </a:r>
          </a:p>
          <a:p>
            <a:pPr lvl="1"/>
            <a:r>
              <a:rPr lang="en-US" altLang="ko-KR" sz="1400" dirty="0">
                <a:latin typeface="+mn-ea"/>
              </a:rPr>
              <a:t>OOV </a:t>
            </a:r>
            <a:r>
              <a:rPr lang="ko-KR" altLang="en-US" sz="1400" dirty="0">
                <a:latin typeface="+mn-ea"/>
              </a:rPr>
              <a:t>문제가 있음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600" dirty="0">
                <a:latin typeface="+mn-ea"/>
              </a:rPr>
              <a:t>Window based Co-occurrence Matrix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윈도우 기반 동시 등장 행렬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개의 단어가 문장에서 동시해 등장하는 횟수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https://wikidocs.net/22885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Capture1-1">
            <a:extLst>
              <a:ext uri="{FF2B5EF4-FFF2-40B4-BE49-F238E27FC236}">
                <a16:creationId xmlns:a16="http://schemas.microsoft.com/office/drawing/2014/main" id="{52003F27-975C-D228-650A-D6F05C6A8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764" y="4630492"/>
            <a:ext cx="572770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715C67-43AE-7AED-2F5A-5A111C35F126}"/>
              </a:ext>
            </a:extLst>
          </p:cNvPr>
          <p:cNvSpPr txBox="1"/>
          <p:nvPr/>
        </p:nvSpPr>
        <p:spPr>
          <a:xfrm>
            <a:off x="3401764" y="5919083"/>
            <a:ext cx="46496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https://iq.opengenus.org/glove-and-word2vec/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203422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문자 임베딩</a:t>
            </a:r>
            <a:r>
              <a:rPr lang="en-US" altLang="ko-KR" sz="1600" dirty="0">
                <a:latin typeface="+mn-ea"/>
              </a:rPr>
              <a:t>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n-gram</a:t>
            </a:r>
            <a:r>
              <a:rPr lang="ko-KR" altLang="en-US" sz="1600" dirty="0">
                <a:latin typeface="+mn-ea"/>
              </a:rPr>
              <a:t>을 단어로 취급해 </a:t>
            </a:r>
            <a:r>
              <a:rPr lang="en-US" altLang="ko-KR" sz="1600" dirty="0">
                <a:latin typeface="+mn-ea"/>
              </a:rPr>
              <a:t>Embedding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FastText		</a:t>
            </a:r>
            <a:r>
              <a:rPr lang="en-US" altLang="ko-KR" sz="1600" dirty="0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>
                <a:latin typeface="+mn-ea"/>
                <a:sym typeface="Wingdings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itchFamily="2" charset="2"/>
              </a:rPr>
              <a:t>Word2Vec</a:t>
            </a:r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59978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문자와 부분 단어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07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FastText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https://wikidocs.net/22883</a:t>
            </a:r>
          </a:p>
          <a:p>
            <a:pPr lvl="1"/>
            <a:r>
              <a:rPr lang="ko-KR" altLang="en-US" sz="1400" dirty="0">
                <a:latin typeface="+mn-ea"/>
              </a:rPr>
              <a:t>단어 임베딩 </a:t>
            </a:r>
            <a:r>
              <a:rPr lang="en-US" altLang="ko-KR" sz="1400" dirty="0">
                <a:latin typeface="+mn-ea"/>
              </a:rPr>
              <a:t>+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n-gram </a:t>
            </a:r>
            <a:r>
              <a:rPr lang="ko-KR" altLang="en-US" sz="1400" dirty="0">
                <a:latin typeface="+mn-ea"/>
              </a:rPr>
              <a:t>임베딩 </a:t>
            </a:r>
            <a:r>
              <a:rPr lang="en-US" altLang="ko-KR" sz="1400" dirty="0">
                <a:latin typeface="+mn-ea"/>
              </a:rPr>
              <a:t>(n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6)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구문의 유사성 추가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GloVe</a:t>
            </a:r>
            <a:r>
              <a:rPr lang="ko-KR" altLang="en-US" sz="1400" dirty="0">
                <a:latin typeface="+mn-ea"/>
              </a:rPr>
              <a:t>의 </a:t>
            </a:r>
            <a:r>
              <a:rPr lang="en-US" altLang="ko-KR" sz="1400" dirty="0">
                <a:latin typeface="+mn-ea"/>
              </a:rPr>
              <a:t>OOP </a:t>
            </a:r>
            <a:r>
              <a:rPr lang="ko-KR" altLang="en-US" sz="1400" dirty="0">
                <a:latin typeface="+mn-ea"/>
              </a:rPr>
              <a:t>문제 해결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단어를</a:t>
            </a:r>
            <a:r>
              <a:rPr lang="en-US" altLang="ko-KR" sz="1400" dirty="0">
                <a:latin typeface="+mn-ea"/>
              </a:rPr>
              <a:t> n-gram</a:t>
            </a:r>
            <a:r>
              <a:rPr lang="ko-KR" altLang="en-US" sz="1400" dirty="0">
                <a:latin typeface="+mn-ea"/>
              </a:rPr>
              <a:t>으로 나누어 학습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6373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문장과 문단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7392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문장 또는 문단을 단어로 취급하여 처리 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https://wikidocs.net/103496</a:t>
            </a:r>
          </a:p>
          <a:p>
            <a:pPr lvl="1"/>
            <a:r>
              <a:rPr lang="ko-KR" altLang="en-US" sz="1400" dirty="0">
                <a:latin typeface="+mn-ea"/>
              </a:rPr>
              <a:t>구성 단어의 단어 벡터를 평균화 한다</a:t>
            </a:r>
            <a:r>
              <a:rPr lang="en-US" altLang="ko-KR" sz="1400" dirty="0">
                <a:latin typeface="+mn-ea"/>
              </a:rPr>
              <a:t>.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Google Universal Sentence Encoder</a:t>
            </a:r>
          </a:p>
          <a:p>
            <a:pPr lvl="1"/>
            <a:r>
              <a:rPr lang="en-US" altLang="ko-KR" sz="1400">
                <a:latin typeface="+mn-ea"/>
              </a:rPr>
              <a:t>Doc2Vec</a:t>
            </a:r>
          </a:p>
          <a:p>
            <a:pPr lvl="1"/>
            <a:r>
              <a:rPr lang="en-US" altLang="ko-KR" sz="1400">
                <a:latin typeface="+mn-ea"/>
              </a:rPr>
              <a:t>Paragraph2Vec</a:t>
            </a:r>
          </a:p>
          <a:p>
            <a:pPr lvl="1"/>
            <a:endParaRPr lang="en-US" altLang="ko-KR" sz="1400" dirty="0">
              <a:latin typeface="+mn-ea"/>
            </a:endParaRPr>
          </a:p>
          <a:p>
            <a:pPr lvl="1"/>
            <a:endParaRPr lang="en-US" altLang="ko-KR" sz="14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5696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445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언어 모델 기반 </a:t>
            </a:r>
            <a:r>
              <a:rPr lang="ko-KR" altLang="en-US" sz="1600" dirty="0" err="1">
                <a:latin typeface="+mn-ea"/>
              </a:rPr>
              <a:t>임베딩</a:t>
            </a:r>
            <a:r>
              <a:rPr lang="en-US" altLang="ko-KR" sz="1600" dirty="0" err="1">
                <a:latin typeface="+mn-ea"/>
              </a:rPr>
              <a:t>			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</a:t>
            </a:r>
            <a:r>
              <a:rPr lang="ko-KR" altLang="en-US" sz="1600" dirty="0" err="1">
                <a:latin typeface="+mn-ea"/>
                <a:sym typeface="Wingdings" pitchFamily="2" charset="2"/>
              </a:rPr>
              <a:t> </a:t>
            </a:r>
            <a:r>
              <a:rPr lang="en-US" altLang="ko-KR" sz="1600" dirty="0" err="1">
                <a:latin typeface="+mn-ea"/>
                <a:sym typeface="Wingdings" pitchFamily="2" charset="2"/>
              </a:rPr>
              <a:t>ELMo</a:t>
            </a:r>
            <a:endParaRPr lang="en-US" altLang="ko-KR" sz="1600" dirty="0" err="1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언어 모델은 단어 시퀀스에 대한 확률 분포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en-US" altLang="ko-KR" sz="1400">
                <a:latin typeface="+mn-ea"/>
              </a:rPr>
              <a:t>ULMFit</a:t>
            </a:r>
          </a:p>
          <a:p>
            <a:pPr lvl="2"/>
            <a:r>
              <a:rPr lang="en-US" altLang="ko-KR" sz="1400">
                <a:latin typeface="+mn-ea"/>
              </a:rPr>
              <a:t>GPT (Generative Pre-trained Transformer) : ULMFit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 대신 표준 </a:t>
            </a:r>
            <a:r>
              <a:rPr lang="en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디코더 스택을 사용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단방향만 지원 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BERT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(Bidirectional Encoder Representations for Transformers)</a:t>
            </a:r>
          </a:p>
          <a:p>
            <a:pPr lvl="2"/>
            <a:r>
              <a:rPr lang="en-US" altLang="ko-KR" sz="1400">
                <a:latin typeface="+mn-ea"/>
              </a:rPr>
              <a:t>Transfomer</a:t>
            </a:r>
            <a:r>
              <a:rPr lang="ko-KR" altLang="en-US" sz="1400">
                <a:latin typeface="+mn-ea"/>
              </a:rPr>
              <a:t>의 인코더 스텍을 사용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입력의 최대 </a:t>
            </a:r>
            <a:r>
              <a:rPr lang="en-US" altLang="ko-KR" sz="1400">
                <a:latin typeface="+mn-ea"/>
              </a:rPr>
              <a:t>15%</a:t>
            </a:r>
            <a:r>
              <a:rPr lang="ko-KR" altLang="en-US" sz="1400">
                <a:latin typeface="+mn-ea"/>
              </a:rPr>
              <a:t>를 마스킹해 양방향을 지원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단일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다중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문장 분류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질의 응답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태깅 등 여러가지 지도 학습에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BERT-base</a:t>
            </a:r>
          </a:p>
          <a:p>
            <a:pPr lvl="3"/>
            <a:r>
              <a:rPr lang="en-US" altLang="ko-KR" sz="1400">
                <a:latin typeface="+mn-ea"/>
              </a:rPr>
              <a:t>11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768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12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BERT-large</a:t>
            </a:r>
          </a:p>
          <a:p>
            <a:pPr lvl="3"/>
            <a:r>
              <a:rPr lang="en-US" altLang="ko-KR" sz="1400">
                <a:latin typeface="+mn-ea"/>
              </a:rPr>
              <a:t>24</a:t>
            </a:r>
            <a:r>
              <a:rPr lang="ko-KR" altLang="en-US" sz="1400">
                <a:latin typeface="+mn-ea"/>
              </a:rPr>
              <a:t>개의 인코더 계층</a:t>
            </a:r>
            <a:r>
              <a:rPr lang="en-US" altLang="ko-KR" sz="1400">
                <a:latin typeface="+mn-ea"/>
              </a:rPr>
              <a:t>, 1024</a:t>
            </a:r>
            <a:r>
              <a:rPr lang="ko-KR" altLang="en-US" sz="1400">
                <a:latin typeface="+mn-ea"/>
              </a:rPr>
              <a:t>개의 은닉 유닛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16</a:t>
            </a:r>
            <a:r>
              <a:rPr lang="ko-KR" altLang="en-US" sz="1400">
                <a:latin typeface="+mn-ea"/>
              </a:rPr>
              <a:t>개의 </a:t>
            </a:r>
            <a:r>
              <a:rPr lang="en-US" altLang="ko-KR" sz="1400">
                <a:latin typeface="+mn-ea"/>
              </a:rPr>
              <a:t>attention </a:t>
            </a:r>
            <a:r>
              <a:rPr lang="ko-KR" altLang="en-US" sz="1400">
                <a:latin typeface="+mn-ea"/>
              </a:rPr>
              <a:t>헤드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3</a:t>
            </a:r>
            <a:r>
              <a:rPr lang="ko-KR" altLang="en-US" sz="1400">
                <a:latin typeface="+mn-ea"/>
              </a:rPr>
              <a:t>억 </a:t>
            </a:r>
            <a:r>
              <a:rPr lang="en-US" altLang="ko-KR" sz="1400">
                <a:latin typeface="+mn-ea"/>
              </a:rPr>
              <a:t>4</a:t>
            </a:r>
            <a:r>
              <a:rPr lang="ko-KR" altLang="en-US" sz="1400">
                <a:latin typeface="+mn-ea"/>
              </a:rPr>
              <a:t>천만개의 매개 변수</a:t>
            </a:r>
            <a:endParaRPr lang="en-US" altLang="ko-KR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1832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seq2seq			</a:t>
            </a:r>
            <a:r>
              <a:rPr lang="en-US" altLang="ko-KR" sz="1600">
                <a:latin typeface="+mn-ea"/>
                <a:sym typeface="Wingdings" pitchFamily="2" charset="2"/>
              </a:rPr>
              <a:t> RNN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https://wikidocs.net/24996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E8855-F51B-2E0C-E27B-3FDC72F3E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10" y="2060848"/>
            <a:ext cx="2664296" cy="160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626A6-7FC2-2734-0AB0-BFE286C6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24" y="3861048"/>
            <a:ext cx="7581354" cy="1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83754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언어 모델 기반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Transfomer</a:t>
            </a:r>
          </a:p>
          <a:p>
            <a:pPr lvl="1"/>
            <a:r>
              <a:rPr lang="en-US" altLang="ko-KR" sz="1400">
                <a:latin typeface="+mn-ea"/>
              </a:rPr>
              <a:t>seq2seq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LSTM</a:t>
            </a:r>
            <a:r>
              <a:rPr lang="ko-KR" altLang="en-US" sz="1400">
                <a:latin typeface="+mn-ea"/>
              </a:rPr>
              <a:t>을</a:t>
            </a:r>
            <a:r>
              <a:rPr lang="en-US" altLang="ko-KR" sz="1400">
                <a:latin typeface="+mn-ea"/>
              </a:rPr>
              <a:t> Attention</a:t>
            </a:r>
            <a:r>
              <a:rPr lang="ko-KR" altLang="en-US" sz="1400">
                <a:latin typeface="+mn-ea"/>
              </a:rPr>
              <a:t>으로 대체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Attention: https://wikidocs.net/22893</a:t>
            </a:r>
          </a:p>
          <a:p>
            <a:pPr lvl="2"/>
            <a:r>
              <a:rPr lang="ko-KR" altLang="en-US" sz="1400">
                <a:latin typeface="+mn-ea"/>
              </a:rPr>
              <a:t>디코더에서 출력 단어를 예측하는 매 시점</a:t>
            </a:r>
            <a:r>
              <a:rPr lang="en-US" altLang="ko-KR" sz="1400">
                <a:latin typeface="+mn-ea"/>
              </a:rPr>
              <a:t>(time step)</a:t>
            </a:r>
            <a:r>
              <a:rPr lang="ko-KR" altLang="en-US" sz="1400">
                <a:latin typeface="+mn-ea"/>
              </a:rPr>
              <a:t>마다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인코더에서의 전체 입력 문장을 다시 한 번 참고한다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해당 시점에서 예측해야할 단어와 연관이 있는 입력 단어 부분을 좀 더 집중</a:t>
            </a:r>
            <a:r>
              <a:rPr lang="en-US" altLang="ko-KR" sz="1400">
                <a:latin typeface="+mn-ea"/>
              </a:rPr>
              <a:t>(attention)</a:t>
            </a:r>
            <a:r>
              <a:rPr lang="ko-KR" altLang="en-US" sz="1400">
                <a:latin typeface="+mn-ea"/>
              </a:rPr>
              <a:t>해서 본다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http://www.incodom.kr/Transformer_%EA%B8%B0%EB%B0%98_%EB%AA%A8%EB%8D%B8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3634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신경망 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Item2Vec</a:t>
            </a:r>
          </a:p>
          <a:p>
            <a:pPr lvl="1"/>
            <a:r>
              <a:rPr lang="en-US" altLang="ko-KR" sz="1400" dirty="0">
                <a:latin typeface="+mn-ea"/>
              </a:rPr>
              <a:t>node2vec</a:t>
            </a:r>
          </a:p>
          <a:p>
            <a:pPr lvl="1"/>
            <a:r>
              <a:rPr lang="en-US" altLang="ko-KR" sz="1400">
                <a:latin typeface="+mn-ea"/>
              </a:rPr>
              <a:t>ELMo		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ELMo</a:t>
            </a:r>
            <a:r>
              <a:rPr lang="en-US" altLang="ko-KR" sz="1600" dirty="0">
                <a:latin typeface="+mn-ea"/>
              </a:rPr>
              <a:t> (Embeddings from Language Models)</a:t>
            </a:r>
          </a:p>
          <a:p>
            <a:pPr lvl="1"/>
            <a:r>
              <a:rPr lang="en-US" altLang="ko-KR" sz="1400" dirty="0">
                <a:latin typeface="+mn-ea"/>
              </a:rPr>
              <a:t>https://wikidocs.net/33930</a:t>
            </a:r>
          </a:p>
          <a:p>
            <a:pPr lvl="1"/>
            <a:r>
              <a:rPr lang="ko-KR" altLang="en-US" sz="1400" dirty="0">
                <a:latin typeface="+mn-ea"/>
              </a:rPr>
              <a:t>문자 기반 단어 표현과 양뱡항 </a:t>
            </a:r>
            <a:r>
              <a:rPr lang="en-US" altLang="ko-KR" sz="1400" dirty="0">
                <a:latin typeface="+mn-ea"/>
              </a:rPr>
              <a:t>LSTM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(Long Short-Term Memory)</a:t>
            </a:r>
            <a:r>
              <a:rPr lang="ko-KR" altLang="en-US" sz="1400" dirty="0">
                <a:latin typeface="+mn-ea"/>
              </a:rPr>
              <a:t>를 사용해 문맥에 맞는 단어 표현을 계산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주어진 단어의 이전 단어와 다음 단어를 예측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89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ConceptNet Numberbatch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InferSent				:</a:t>
            </a:r>
            <a:r>
              <a:rPr lang="ko-KR" altLang="en-US" sz="1400">
                <a:latin typeface="+mn-ea"/>
              </a:rPr>
              <a:t> 문장 인코딩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SkipThoughts 			: </a:t>
            </a:r>
            <a:r>
              <a:rPr lang="ko-KR" altLang="en-US" sz="1400">
                <a:latin typeface="+mn-ea"/>
              </a:rPr>
              <a:t>문장 인코딩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CoherenceModel</a:t>
            </a:r>
          </a:p>
          <a:p>
            <a:pPr lvl="1"/>
            <a:r>
              <a:rPr lang="en-US" altLang="ko-KR" sz="1400">
                <a:latin typeface="+mn-ea"/>
              </a:rPr>
              <a:t>HdpModel</a:t>
            </a:r>
          </a:p>
          <a:p>
            <a:pPr lvl="1"/>
            <a:r>
              <a:rPr lang="en-US" altLang="ko-KR" sz="1400">
                <a:latin typeface="+mn-ea"/>
              </a:rPr>
              <a:t>LdaModel</a:t>
            </a:r>
          </a:p>
          <a:p>
            <a:pPr lvl="1"/>
            <a:r>
              <a:rPr lang="en-US" altLang="ko-KR" sz="1400">
                <a:latin typeface="+mn-ea"/>
              </a:rPr>
              <a:t>LsiModel</a:t>
            </a:r>
          </a:p>
          <a:p>
            <a:pPr lvl="1"/>
            <a:r>
              <a:rPr lang="en-US" altLang="ko-KR" sz="1400">
                <a:latin typeface="+mn-ea"/>
              </a:rPr>
              <a:t>TfidfModel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41765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기타 임베딩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OkapiBM25Model, LuceneBM25Model, AtireBM25Model</a:t>
            </a:r>
          </a:p>
          <a:p>
            <a:pPr lvl="1"/>
            <a:r>
              <a:rPr lang="en-US" altLang="ko-KR" sz="1400">
                <a:latin typeface="+mn-ea"/>
              </a:rPr>
              <a:t>RpModel</a:t>
            </a:r>
          </a:p>
          <a:p>
            <a:pPr lvl="1"/>
            <a:r>
              <a:rPr lang="en-US" altLang="ko-KR" sz="1400">
                <a:latin typeface="+mn-ea"/>
              </a:rPr>
              <a:t>LogEntropyModel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KeyedVectors</a:t>
            </a:r>
          </a:p>
          <a:p>
            <a:pPr lvl="1"/>
            <a:r>
              <a:rPr lang="en-US" altLang="ko-KR" sz="1400">
                <a:latin typeface="+mn-ea"/>
              </a:rPr>
              <a:t>LdaMulticore</a:t>
            </a:r>
          </a:p>
          <a:p>
            <a:pPr lvl="1"/>
            <a:r>
              <a:rPr lang="en-US" altLang="ko-KR" sz="1400">
                <a:latin typeface="+mn-ea"/>
              </a:rPr>
              <a:t>Phrases</a:t>
            </a:r>
          </a:p>
          <a:p>
            <a:pPr lvl="1"/>
            <a:r>
              <a:rPr lang="en-US" altLang="ko-KR" sz="1400">
                <a:latin typeface="+mn-ea"/>
              </a:rPr>
              <a:t>NormModel</a:t>
            </a:r>
          </a:p>
          <a:p>
            <a:pPr lvl="1"/>
            <a:r>
              <a:rPr lang="en-US" altLang="ko-KR" sz="1400">
                <a:latin typeface="+mn-ea"/>
              </a:rPr>
              <a:t>AuthorTopicModel</a:t>
            </a:r>
          </a:p>
          <a:p>
            <a:pPr lvl="1"/>
            <a:r>
              <a:rPr lang="en-US" altLang="ko-KR" sz="1400">
                <a:latin typeface="+mn-ea"/>
              </a:rPr>
              <a:t>LdaSeqModel</a:t>
            </a:r>
          </a:p>
          <a:p>
            <a:pPr lvl="1"/>
            <a:r>
              <a:rPr lang="en-US" altLang="ko-KR" sz="1400">
                <a:latin typeface="+mn-ea"/>
              </a:rPr>
              <a:t>TranslationMatrix, BackMappingTranslationMatrix</a:t>
            </a:r>
          </a:p>
          <a:p>
            <a:pPr lvl="1"/>
            <a:r>
              <a:rPr lang="en-US" altLang="ko-KR" sz="1400">
                <a:latin typeface="+mn-ea"/>
              </a:rPr>
              <a:t>EnsembleLda</a:t>
            </a:r>
          </a:p>
          <a:p>
            <a:pPr lvl="1"/>
            <a:r>
              <a:rPr lang="en-US" altLang="ko-KR" sz="1400">
                <a:latin typeface="+mn-ea"/>
              </a:rPr>
              <a:t>Nmf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1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78111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0.10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GAN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2023.08.08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0.12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AutoEncoder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2023.08.10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Dense, 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Word Embedding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0.15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Layout overview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2023.08.17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0.16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Agent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(</a:t>
            </a:r>
            <a:r>
              <a:rPr lang="ko-KR" altLang="en-US" sz="1600">
                <a:latin typeface="+mn-ea"/>
              </a:rPr>
              <a:t>상태</a:t>
            </a:r>
            <a:r>
              <a:rPr lang="en-US" altLang="ko-KR" sz="1600">
                <a:latin typeface="+mn-ea"/>
              </a:rPr>
              <a:t>)				: S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Action (</a:t>
            </a:r>
            <a:r>
              <a:rPr lang="ko-KR" altLang="en-US" sz="1600">
                <a:latin typeface="+mn-ea"/>
              </a:rPr>
              <a:t>행동</a:t>
            </a:r>
            <a:r>
              <a:rPr lang="en-US" altLang="ko-KR" sz="1600">
                <a:latin typeface="+mn-ea"/>
              </a:rPr>
              <a:t>)				: A</a:t>
            </a:r>
            <a:r>
              <a:rPr lang="en-US" altLang="ko-KR" sz="1600" baseline="-25000">
                <a:latin typeface="+mn-ea"/>
              </a:rPr>
              <a:t>t</a:t>
            </a:r>
          </a:p>
          <a:p>
            <a:r>
              <a:rPr lang="en-US" altLang="ko-KR" sz="1600">
                <a:latin typeface="+mn-ea"/>
              </a:rPr>
              <a:t>Reward (</a:t>
            </a:r>
            <a:r>
              <a:rPr lang="ko-KR" altLang="en-US" sz="1600">
                <a:latin typeface="+mn-ea"/>
              </a:rPr>
              <a:t>보상</a:t>
            </a:r>
            <a:r>
              <a:rPr lang="en-US" altLang="ko-KR" sz="1600">
                <a:latin typeface="+mn-ea"/>
              </a:rPr>
              <a:t>)				: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R(S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A</a:t>
            </a:r>
            <a:r>
              <a:rPr lang="en-US" altLang="ko-KR" sz="1600" baseline="-25000">
                <a:latin typeface="+mn-ea"/>
              </a:rPr>
              <a:t>t</a:t>
            </a:r>
            <a:r>
              <a:rPr lang="en-US" altLang="ko-KR" sz="1600">
                <a:latin typeface="+mn-ea"/>
              </a:rPr>
              <a:t>, S</a:t>
            </a:r>
            <a:r>
              <a:rPr lang="en-US" altLang="ko-KR" sz="1600" baseline="-25000">
                <a:latin typeface="+mn-ea"/>
              </a:rPr>
              <a:t>t+1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8F6025-4E51-6EBB-9A04-0010C19E3EC8}"/>
              </a:ext>
            </a:extLst>
          </p:cNvPr>
          <p:cNvSpPr txBox="1"/>
          <p:nvPr/>
        </p:nvSpPr>
        <p:spPr>
          <a:xfrm>
            <a:off x="524507" y="496430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https://brunch.co.kr/@namujini/22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F964B3-BE2C-8641-1E6B-00DD38D72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3228658"/>
            <a:ext cx="4401095" cy="1735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44D2A1-1C14-08DE-7A29-FC4EB8123A5B}"/>
              </a:ext>
            </a:extLst>
          </p:cNvPr>
          <p:cNvSpPr txBox="1"/>
          <p:nvPr/>
        </p:nvSpPr>
        <p:spPr>
          <a:xfrm>
            <a:off x="6969125" y="1412776"/>
            <a:ext cx="2592388" cy="73866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AGI (Artificial General Intelligence, </a:t>
            </a:r>
            <a:r>
              <a:rPr lang="ko-KR" altLang="en-US" sz="1400">
                <a:latin typeface="+mn-ea"/>
              </a:rPr>
              <a:t>인공 일반 지능</a:t>
            </a:r>
            <a:r>
              <a:rPr lang="en-US" altLang="ko-KR" sz="140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9D6631-06CA-5354-C9E0-3BB441934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4" r="34008" b="12820"/>
          <a:stretch/>
        </p:blipFill>
        <p:spPr bwMode="auto">
          <a:xfrm>
            <a:off x="4976232" y="3239604"/>
            <a:ext cx="4664968" cy="21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00010E-63A9-A5E3-5445-6FC7C5D0D7D1}"/>
              </a:ext>
            </a:extLst>
          </p:cNvPr>
          <p:cNvSpPr txBox="1"/>
          <p:nvPr/>
        </p:nvSpPr>
        <p:spPr>
          <a:xfrm>
            <a:off x="4953000" y="5589240"/>
            <a:ext cx="468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https://rnd.gmdsa.org/chatgpt-series-2/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27882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Policy (</a:t>
                </a:r>
                <a:r>
                  <a:rPr lang="ko-KR" altLang="en-US" sz="1600">
                    <a:latin typeface="+mn-ea"/>
                  </a:rPr>
                  <a:t>정책</a:t>
                </a:r>
                <a:r>
                  <a:rPr lang="en-US" altLang="ko-KR" sz="1600">
                    <a:latin typeface="+mn-ea"/>
                  </a:rPr>
                  <a:t>)				: 𝜋(S) </a:t>
                </a:r>
                <a:r>
                  <a:rPr lang="en-US" altLang="ko-KR" sz="16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6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Return 				: G</a:t>
                </a:r>
                <a:r>
                  <a:rPr lang="en-US" altLang="ko-KR" sz="1600" baseline="-25000">
                    <a:latin typeface="+mn-ea"/>
                  </a:rPr>
                  <a:t>t</a:t>
                </a:r>
              </a:p>
              <a:p>
                <a:pPr lvl="1"/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r>
                  <a:rPr lang="en-US" altLang="ko-KR" sz="1400">
                    <a:latin typeface="+mn-ea"/>
                  </a:rPr>
                  <a:t> (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ko-KR" altLang="en-US" sz="1400">
                  <a:latin typeface="+mn-ea"/>
                </a:endParaRPr>
              </a:p>
              <a:p>
                <a:endParaRPr lang="ko-KR" altLang="en-US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function (</a:t>
                </a:r>
                <a:r>
                  <a:rPr lang="ko-KR" altLang="en-US" sz="1400">
                    <a:latin typeface="+mn-ea"/>
                  </a:rPr>
                  <a:t>가치 함수</a:t>
                </a:r>
                <a:r>
                  <a:rPr lang="en-US" altLang="ko-KR" sz="1400">
                    <a:latin typeface="+mn-ea"/>
                  </a:rPr>
                  <a:t>)		: V(S)</a:t>
                </a:r>
                <a:endParaRPr lang="ko-KR" altLang="en-US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State-Value (</a:t>
                </a:r>
                <a:r>
                  <a:rPr lang="ko-KR" altLang="en-US" sz="1400">
                    <a:latin typeface="+mn-ea"/>
                  </a:rPr>
                  <a:t>상태 가치</a:t>
                </a:r>
                <a:r>
                  <a:rPr lang="en-US" altLang="ko-KR" sz="1400">
                    <a:latin typeface="+mn-ea"/>
                  </a:rPr>
                  <a:t>) </a:t>
                </a:r>
                <a:r>
                  <a:rPr lang="ko-KR" altLang="en-US" sz="1400">
                    <a:latin typeface="+mn-ea"/>
                  </a:rPr>
                  <a:t>함수</a:t>
                </a:r>
                <a:r>
                  <a:rPr lang="en-US" altLang="ko-KR" sz="1400">
                    <a:latin typeface="+mn-ea"/>
                  </a:rPr>
                  <a:t>		: 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	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Action-Value (</a:t>
                </a:r>
                <a:r>
                  <a:rPr lang="ko-KR" altLang="en-US" sz="1400">
                    <a:latin typeface="+mn-ea"/>
                  </a:rPr>
                  <a:t>행동 가치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 함수</a:t>
                </a:r>
                <a:r>
                  <a:rPr lang="en-US" altLang="ko-KR" sz="1400">
                    <a:latin typeface="+mn-ea"/>
                  </a:rPr>
                  <a:t>		: 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Q</a:t>
                </a:r>
                <a:r>
                  <a:rPr lang="en-US" altLang="ko-KR" sz="1400" baseline="30000">
                    <a:solidFill>
                      <a:srgbClr val="0070C0"/>
                    </a:solidFill>
                    <a:latin typeface="+mn-ea"/>
                  </a:rPr>
                  <a:t>𝜋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(S, </a:t>
                </a:r>
                <a:r>
                  <a:rPr lang="en-US" altLang="ko-KR" sz="1400" b="1">
                    <a:solidFill>
                      <a:srgbClr val="00B050"/>
                    </a:solidFill>
                    <a:latin typeface="+mn-ea"/>
                  </a:rPr>
                  <a:t>A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</a:rPr>
                  <a:t>)	</a:t>
                </a:r>
                <a:r>
                  <a:rPr lang="en-US" altLang="ko-KR" sz="14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lvl="3"/>
                <a:r>
                  <a:rPr lang="en-US" altLang="ko-KR" sz="1400">
                    <a:latin typeface="+mn-ea"/>
                    <a:sym typeface="Wingdings" pitchFamily="2" charset="2"/>
                  </a:rPr>
                  <a:t>S 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상태에서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 A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행동을 한 후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,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</a:t>
                </a:r>
                <a:r>
                  <a:rPr lang="en-US" altLang="ko-KR" sz="1400">
                    <a:latin typeface="+mn-ea"/>
                  </a:rPr>
                  <a:t>𝜋</a:t>
                </a:r>
                <a:r>
                  <a:rPr lang="ko-KR" altLang="en-US" sz="1400">
                    <a:latin typeface="+mn-ea"/>
                    <a:sym typeface="Wingdings" pitchFamily="2" charset="2"/>
                  </a:rPr>
                  <a:t> 정책을 따랐을 때 기대되는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return</a:t>
                </a:r>
                <a:endParaRPr lang="en-US" altLang="ko-KR" sz="1400" b="1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7056784" cy="3330142"/>
              </a:xfrm>
              <a:prstGeom prst="rect">
                <a:avLst/>
              </a:prstGeom>
              <a:blipFill>
                <a:blip r:embed="rId3"/>
                <a:stretch>
                  <a:fillRect l="-540" t="-1141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43813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심층 신경망을 사용하여 학습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정책 함수 근사화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Value-based </a:t>
            </a:r>
            <a:r>
              <a:rPr lang="ko-KR" altLang="en-US" sz="1400">
                <a:latin typeface="+mn-ea"/>
              </a:rPr>
              <a:t>기법 </a:t>
            </a:r>
            <a:r>
              <a:rPr lang="en-US" altLang="ko-KR" sz="1400" b="1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가치 함수 근사화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Value-based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가치 함수를 최대화하는 행동을 취한다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A, Return</a:t>
            </a:r>
            <a:r>
              <a:rPr lang="ko-KR" altLang="en-US" sz="1400">
                <a:latin typeface="+mn-ea"/>
              </a:rPr>
              <a:t>을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Policy-based </a:t>
            </a:r>
            <a:r>
              <a:rPr lang="ko-KR" altLang="en-US" sz="1600">
                <a:latin typeface="+mn-ea"/>
              </a:rPr>
              <a:t>기법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Policy (</a:t>
            </a:r>
            <a:r>
              <a:rPr lang="ko-KR" altLang="en-US" sz="1400">
                <a:latin typeface="+mn-ea"/>
              </a:rPr>
              <a:t>정책</a:t>
            </a:r>
            <a:r>
              <a:rPr lang="en-US" altLang="ko-KR" sz="1400">
                <a:latin typeface="+mn-ea"/>
              </a:rPr>
              <a:t>)	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𝜋(S) 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</a:p>
          <a:p>
            <a:pPr lvl="1"/>
            <a:r>
              <a:rPr lang="en-US" altLang="ko-KR" sz="1400">
                <a:latin typeface="+mn-ea"/>
              </a:rPr>
              <a:t>State-Value (</a:t>
            </a:r>
            <a:r>
              <a:rPr lang="ko-KR" altLang="en-US" sz="1400">
                <a:latin typeface="+mn-ea"/>
              </a:rPr>
              <a:t>상태 가치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</a:p>
          <a:p>
            <a:pPr lvl="1"/>
            <a:r>
              <a:rPr lang="ko-KR" altLang="en-US" sz="1400">
                <a:latin typeface="+mn-ea"/>
              </a:rPr>
              <a:t>최적의 정책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기대 리턴을 최대화 하는 것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을 예측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S, A</a:t>
            </a:r>
            <a:r>
              <a:rPr lang="ko-KR" altLang="en-US" sz="1400">
                <a:latin typeface="+mn-ea"/>
              </a:rPr>
              <a:t>와</a:t>
            </a:r>
            <a:r>
              <a:rPr lang="en-US" altLang="ko-KR" sz="1400">
                <a:latin typeface="+mn-ea"/>
              </a:rPr>
              <a:t> V</a:t>
            </a:r>
            <a:r>
              <a:rPr lang="en-US" altLang="ko-KR" sz="1400" baseline="30000">
                <a:latin typeface="+mn-ea"/>
              </a:rPr>
              <a:t>𝜋</a:t>
            </a:r>
            <a:r>
              <a:rPr lang="en-US" altLang="ko-KR" sz="1400">
                <a:latin typeface="+mn-ea"/>
              </a:rPr>
              <a:t>(S)</a:t>
            </a:r>
            <a:r>
              <a:rPr lang="ko-KR" altLang="en-US" sz="1400">
                <a:latin typeface="+mn-ea"/>
              </a:rPr>
              <a:t> 함수를 알고 있으면 학습이 가능 하다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981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Exploration vs Exploitation</a:t>
                </a:r>
                <a:r>
                  <a:rPr lang="ko-KR" altLang="en-US" sz="1600">
                    <a:latin typeface="+mn-ea"/>
                  </a:rPr>
                  <a:t> </a:t>
                </a:r>
                <a:r>
                  <a:rPr lang="en-US" altLang="ko-KR" sz="1600">
                    <a:latin typeface="+mn-ea"/>
                  </a:rPr>
                  <a:t>(</a:t>
                </a:r>
                <a:r>
                  <a:rPr lang="ko-KR" altLang="en-US" sz="1600">
                    <a:latin typeface="+mn-ea"/>
                  </a:rPr>
                  <a:t>탐색 대 활용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Agent</a:t>
                </a:r>
                <a:r>
                  <a:rPr lang="ko-KR" altLang="en-US" sz="1400">
                    <a:latin typeface="+mn-ea"/>
                  </a:rPr>
                  <a:t>는 탐색을 사용해 정보를 수집하고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이후 수집된 정보를 활용해 최선의 결정을 내린다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Epsilon-Greedy (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-greedy) policy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확률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랜덤 행동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1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-</a:t>
                </a:r>
                <a:r>
                  <a:rPr lang="ko-KR" altLang="en-US" sz="140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ko-KR" altLang="en-US" sz="1400">
                    <a:latin typeface="+mn-ea"/>
                  </a:rPr>
                  <a:t> 확률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가치 함수를 최대화 하는 행동</a:t>
                </a:r>
                <a:endParaRPr lang="en-US" altLang="ko-KR" sz="1400">
                  <a:latin typeface="+mn-ea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1400">
                    <a:latin typeface="+mn-ea"/>
                  </a:rPr>
                  <a:t> </a:t>
                </a:r>
                <a:r>
                  <a:rPr lang="ko-KR" altLang="en-US" sz="1400">
                    <a:latin typeface="+mn-ea"/>
                  </a:rPr>
                  <a:t>는 점근적으로 감소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en-US" altLang="ko-KR" sz="1600">
                    <a:latin typeface="+mn-ea"/>
                  </a:rPr>
                  <a:t>Training </a:t>
                </a:r>
                <a:r>
                  <a:rPr lang="ko-KR" altLang="en-US" sz="1600">
                    <a:latin typeface="+mn-ea"/>
                  </a:rPr>
                  <a:t>방법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Experience Replay (</a:t>
                </a:r>
                <a:r>
                  <a:rPr lang="ko-KR" altLang="en-US" sz="1400">
                    <a:latin typeface="+mn-ea"/>
                  </a:rPr>
                  <a:t>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(S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R</a:t>
                </a:r>
                <a:r>
                  <a:rPr lang="en-US" altLang="ko-KR" sz="1400" baseline="30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30000">
                    <a:latin typeface="+mn-ea"/>
                  </a:rPr>
                  <a:t>t+1</a:t>
                </a:r>
                <a:r>
                  <a:rPr lang="en-US" altLang="ko-KR" sz="1400">
                    <a:latin typeface="+mn-ea"/>
                  </a:rPr>
                  <a:t>)</a:t>
                </a:r>
                <a:r>
                  <a:rPr lang="ko-KR" altLang="en-US" sz="1400">
                    <a:latin typeface="+mn-ea"/>
                  </a:rPr>
                  <a:t>로 학습</a:t>
                </a:r>
                <a:r>
                  <a:rPr lang="en-US" altLang="ko-KR" sz="1400">
                    <a:latin typeface="+mn-ea"/>
                  </a:rPr>
                  <a:t>  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PER (Prioritized Experience Replay, </a:t>
                </a:r>
                <a:r>
                  <a:rPr lang="ko-KR" altLang="en-US" sz="1400">
                    <a:latin typeface="+mn-ea"/>
                  </a:rPr>
                  <a:t>우선 경험 재생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lvl="2"/>
                <a:r>
                  <a:rPr lang="ko-KR" altLang="en-US" sz="1400">
                    <a:latin typeface="+mn-ea"/>
                  </a:rPr>
                  <a:t>경험에 가중치 부여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움직이는 목표 문제 처리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ko-KR" altLang="en-US" sz="1400">
                    <a:latin typeface="+mn-ea"/>
                  </a:rPr>
                  <a:t>로컬 신경망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단기 고정 목표를 가짐</a:t>
                </a:r>
                <a:r>
                  <a:rPr lang="en-US" altLang="ko-KR" sz="1400">
                    <a:latin typeface="+mn-ea"/>
                  </a:rPr>
                  <a:t>),</a:t>
                </a:r>
                <a:r>
                  <a:rPr lang="ko-KR" altLang="en-US" sz="1400">
                    <a:latin typeface="+mn-ea"/>
                  </a:rPr>
                  <a:t> 목표 신경망</a:t>
                </a:r>
                <a:endParaRPr lang="en-US" altLang="ko-KR" sz="1400">
                  <a:latin typeface="+mn-ea"/>
                </a:endParaRPr>
              </a:p>
              <a:p>
                <a:pPr lvl="2"/>
                <a:r>
                  <a:rPr lang="en-US" altLang="ko-KR" sz="1400">
                    <a:latin typeface="+mn-ea"/>
                  </a:rPr>
                  <a:t>n step </a:t>
                </a:r>
                <a:r>
                  <a:rPr lang="ko-KR" altLang="en-US" sz="1400">
                    <a:latin typeface="+mn-ea"/>
                  </a:rPr>
                  <a:t>학습후 로컬 신경망의 가중치를 목표 신경망으로 복사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284250"/>
              </a:xfrm>
              <a:prstGeom prst="rect">
                <a:avLst/>
              </a:prstGeom>
              <a:blipFill>
                <a:blip r:embed="rId3"/>
                <a:stretch>
                  <a:fillRect l="-575" t="-59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92286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42A2B4-D4DD-CF4F-D518-E8EE18168653}"/>
              </a:ext>
            </a:extLst>
          </p:cNvPr>
          <p:cNvSpPr/>
          <p:nvPr/>
        </p:nvSpPr>
        <p:spPr>
          <a:xfrm>
            <a:off x="344488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FC5C45D-A1DD-937C-DBF1-E380E7ECF5EE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21BADA-9B9F-7E3C-017B-15568D0E22F7}"/>
              </a:ext>
            </a:extLst>
          </p:cNvPr>
          <p:cNvSpPr/>
          <p:nvPr/>
        </p:nvSpPr>
        <p:spPr>
          <a:xfrm>
            <a:off x="2108744" y="1412874"/>
            <a:ext cx="3135972" cy="5184761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E6E8C2E-8F3A-63D1-C904-8973638F9BAE}"/>
              </a:ext>
            </a:extLst>
          </p:cNvPr>
          <p:cNvCxnSpPr/>
          <p:nvPr/>
        </p:nvCxnSpPr>
        <p:spPr>
          <a:xfrm>
            <a:off x="1496616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67F9D1-5FC7-E9FE-849B-4DDBC825A682}"/>
              </a:ext>
            </a:extLst>
          </p:cNvPr>
          <p:cNvCxnSpPr/>
          <p:nvPr/>
        </p:nvCxnSpPr>
        <p:spPr>
          <a:xfrm>
            <a:off x="1496616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F3912D9-AFAD-7F87-E099-C6E879A5C727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45268F-ECBA-A4FC-22AC-B4DF86F58836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B0EBD3-1B1B-91CD-7696-C8541984F421}"/>
              </a:ext>
            </a:extLst>
          </p:cNvPr>
          <p:cNvSpPr txBox="1"/>
          <p:nvPr/>
        </p:nvSpPr>
        <p:spPr>
          <a:xfrm>
            <a:off x="344488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t-1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D9D611-C38C-18A8-695E-E7FA965B10D7}"/>
              </a:ext>
            </a:extLst>
          </p:cNvPr>
          <p:cNvSpPr txBox="1"/>
          <p:nvPr/>
        </p:nvSpPr>
        <p:spPr>
          <a:xfrm>
            <a:off x="5889224" y="1423202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6DBE-AED8-AFB2-FD78-1E1C31FE13B7}"/>
              </a:ext>
            </a:extLst>
          </p:cNvPr>
          <p:cNvSpPr txBox="1"/>
          <p:nvPr/>
        </p:nvSpPr>
        <p:spPr>
          <a:xfrm>
            <a:off x="2108744" y="1423202"/>
            <a:ext cx="3135972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Environment Model (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환경 모델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25CB1F-CBE1-3BED-E1C6-4CB182EBB37D}"/>
              </a:ext>
            </a:extLst>
          </p:cNvPr>
          <p:cNvSpPr/>
          <p:nvPr/>
        </p:nvSpPr>
        <p:spPr>
          <a:xfrm>
            <a:off x="344488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6E0E53-D3FE-F10F-9392-A6AAACE58CA6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776F45-19D5-5C5F-443F-F86387C8AD5E}"/>
              </a:ext>
            </a:extLst>
          </p:cNvPr>
          <p:cNvCxnSpPr/>
          <p:nvPr/>
        </p:nvCxnSpPr>
        <p:spPr>
          <a:xfrm>
            <a:off x="1496616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F2938D-0291-3A98-66A3-62755AF354ED}"/>
              </a:ext>
            </a:extLst>
          </p:cNvPr>
          <p:cNvCxnSpPr/>
          <p:nvPr/>
        </p:nvCxnSpPr>
        <p:spPr>
          <a:xfrm>
            <a:off x="1496616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1AC671D-B4CD-88CB-1B8D-1184442A76EE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4CB1233-F6B5-5324-F6A2-ABB9A1BCAB03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B64A0A6-8A10-AF48-4BBD-958CC8CF3BCF}"/>
              </a:ext>
            </a:extLst>
          </p:cNvPr>
          <p:cNvSpPr txBox="1"/>
          <p:nvPr/>
        </p:nvSpPr>
        <p:spPr>
          <a:xfrm>
            <a:off x="344488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EE64-ECA0-5244-3B45-852489A2E1FF}"/>
              </a:ext>
            </a:extLst>
          </p:cNvPr>
          <p:cNvSpPr txBox="1"/>
          <p:nvPr/>
        </p:nvSpPr>
        <p:spPr>
          <a:xfrm>
            <a:off x="5889224" y="5347977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t+2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31E130-8B27-E7E3-CE2B-BEB30B3D4023}"/>
              </a:ext>
            </a:extLst>
          </p:cNvPr>
          <p:cNvSpPr/>
          <p:nvPr/>
        </p:nvSpPr>
        <p:spPr>
          <a:xfrm>
            <a:off x="344488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494945-6D85-0B8A-3CFA-13D42CC1C42A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A1F86B3-D6D0-0C45-5DA1-386BF5B62ED3}"/>
              </a:ext>
            </a:extLst>
          </p:cNvPr>
          <p:cNvCxnSpPr/>
          <p:nvPr/>
        </p:nvCxnSpPr>
        <p:spPr>
          <a:xfrm>
            <a:off x="1496616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B2A92C-FFC9-C5D9-3C4F-524377A8A493}"/>
              </a:ext>
            </a:extLst>
          </p:cNvPr>
          <p:cNvCxnSpPr/>
          <p:nvPr/>
        </p:nvCxnSpPr>
        <p:spPr>
          <a:xfrm>
            <a:off x="1496616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FF70FB9-75D1-74E7-6D95-0508F0FB8942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B6B9E82-7823-EE7A-8D56-0BCD73A6A771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67021F-93C3-BC0E-07B3-91B238440847}"/>
              </a:ext>
            </a:extLst>
          </p:cNvPr>
          <p:cNvSpPr txBox="1"/>
          <p:nvPr/>
        </p:nvSpPr>
        <p:spPr>
          <a:xfrm>
            <a:off x="344488" y="3375263"/>
            <a:ext cx="1079999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Action (A</a:t>
            </a:r>
            <a:r>
              <a:rPr lang="en-US" altLang="ko-KR" sz="1200" b="1" baseline="30000">
                <a:solidFill>
                  <a:schemeClr val="bg1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A06E60-0C56-A486-DC50-588F2AC1A3C4}"/>
              </a:ext>
            </a:extLst>
          </p:cNvPr>
          <p:cNvSpPr txBox="1"/>
          <p:nvPr/>
        </p:nvSpPr>
        <p:spPr>
          <a:xfrm>
            <a:off x="5889224" y="3375263"/>
            <a:ext cx="1080000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endParaRPr lang="en-US" altLang="ko-KR" sz="1200" b="1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Reward 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(R</a:t>
            </a:r>
            <a:r>
              <a:rPr lang="en-US" altLang="ko-KR" sz="1200" baseline="30000">
                <a:solidFill>
                  <a:schemeClr val="bg1"/>
                </a:solidFill>
                <a:latin typeface="+mn-ea"/>
              </a:rPr>
              <a:t>t+1</a:t>
            </a:r>
            <a:r>
              <a:rPr lang="en-US" altLang="ko-KR" sz="120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/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RL (Reinforcement Learning, </a:t>
                </a:r>
                <a:r>
                  <a:rPr lang="ko-KR" altLang="en-US" sz="1400">
                    <a:latin typeface="+mn-ea"/>
                  </a:rPr>
                  <a:t>강화학습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Environment Model (</a:t>
                </a:r>
                <a:r>
                  <a:rPr lang="ko-KR" altLang="en-US" sz="1400">
                    <a:latin typeface="+mn-ea"/>
                  </a:rPr>
                  <a:t>환경 모델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State (</a:t>
                </a:r>
                <a:r>
                  <a:rPr lang="ko-KR" altLang="en-US" sz="1400">
                    <a:latin typeface="+mn-ea"/>
                  </a:rPr>
                  <a:t>상태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Action (</a:t>
                </a:r>
                <a:r>
                  <a:rPr lang="ko-KR" altLang="en-US" sz="1400">
                    <a:latin typeface="+mn-ea"/>
                  </a:rPr>
                  <a:t>행동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Reward (</a:t>
                </a:r>
                <a:r>
                  <a:rPr lang="ko-KR" altLang="en-US" sz="1400">
                    <a:latin typeface="+mn-ea"/>
                  </a:rPr>
                  <a:t>보상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542925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 (S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A</a:t>
                </a:r>
                <a:r>
                  <a:rPr lang="en-US" altLang="ko-KR" sz="1400" baseline="-25000">
                    <a:latin typeface="+mn-ea"/>
                  </a:rPr>
                  <a:t>n</a:t>
                </a:r>
                <a:r>
                  <a:rPr lang="en-US" altLang="ko-KR" sz="1400">
                    <a:latin typeface="+mn-ea"/>
                  </a:rPr>
                  <a:t>, S</a:t>
                </a:r>
                <a:r>
                  <a:rPr lang="en-US" altLang="ko-KR" sz="1400" baseline="-25000">
                    <a:latin typeface="+mn-ea"/>
                  </a:rPr>
                  <a:t>n+1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 (</a:t>
                </a:r>
                <a:r>
                  <a:rPr lang="ko-KR" altLang="en-US" sz="1400">
                    <a:latin typeface="+mn-ea"/>
                  </a:rPr>
                  <a:t>정책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 i="1">
                  <a:latin typeface="Cambria Math" panose="02040503050406030204" pitchFamily="18" charset="0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altLang="ko-KR" sz="14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</a:t>
                </a:r>
                <a:r>
                  <a:rPr lang="en-US" altLang="ko-KR" sz="1400">
                    <a:latin typeface="+mn-ea"/>
                  </a:rPr>
                  <a:t>S) 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A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Return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:</a:t>
                </a:r>
                <a:r>
                  <a:rPr lang="ko-KR" altLang="en-US" sz="1400">
                    <a:latin typeface="+mn-ea"/>
                  </a:rPr>
                  <a:t>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ko-KR" altLang="en-US" sz="1400">
                    <a:latin typeface="+mn-ea"/>
                  </a:rPr>
                  <a:t>향후 가능한 모든 보상의 할인 총합</a:t>
                </a:r>
                <a:endParaRPr lang="en-US" altLang="ko-KR" sz="1400">
                  <a:latin typeface="+mn-ea"/>
                </a:endParaRP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V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(S)    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</a:p>
              <a:p>
                <a:pPr marL="361950" indent="-169863">
                  <a:buFont typeface="Wingdings" panose="05000000000000000000" pitchFamily="2" charset="2"/>
                  <a:buChar char="§"/>
                </a:pPr>
                <a:r>
                  <a:rPr lang="en-US" altLang="ko-KR" sz="1400">
                    <a:latin typeface="+mn-ea"/>
                  </a:rPr>
                  <a:t>Q</a:t>
                </a:r>
                <a:r>
                  <a:rPr lang="en-US" altLang="ko-KR" sz="1400" baseline="30000">
                    <a:latin typeface="+mn-ea"/>
                  </a:rPr>
                  <a:t>𝜋</a:t>
                </a:r>
                <a:r>
                  <a:rPr lang="en-US" altLang="ko-KR" sz="1400">
                    <a:latin typeface="+mn-ea"/>
                  </a:rPr>
                  <a:t>(S, A)  </a:t>
                </a:r>
                <a:r>
                  <a:rPr lang="en-US" altLang="ko-KR" sz="1400">
                    <a:latin typeface="+mn-ea"/>
                    <a:sym typeface="Wingdings" pitchFamily="2" charset="2"/>
                  </a:rPr>
                  <a:t> Return</a:t>
                </a:r>
                <a:endParaRPr lang="en-US" altLang="ko-KR" sz="1400">
                  <a:latin typeface="+mn-ea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endParaRPr lang="en-US" altLang="ko-KR" sz="1400">
                  <a:latin typeface="+mn-ea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C18CEEA-3E5C-1B28-C051-8AC1333BA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125" y="1412776"/>
                <a:ext cx="2592388" cy="5047536"/>
              </a:xfrm>
              <a:prstGeom prst="rect">
                <a:avLst/>
              </a:prstGeom>
              <a:blipFill>
                <a:blip r:embed="rId3"/>
                <a:stretch>
                  <a:fillRect l="-488" t="-251" r="-439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0D7AD4-773A-F8C6-637D-D39A7E72844B}"/>
              </a:ext>
            </a:extLst>
          </p:cNvPr>
          <p:cNvSpPr txBox="1"/>
          <p:nvPr/>
        </p:nvSpPr>
        <p:spPr>
          <a:xfrm>
            <a:off x="3138062" y="344003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1F73B-5662-5111-FDAC-402D28A108BB}"/>
              </a:ext>
            </a:extLst>
          </p:cNvPr>
          <p:cNvSpPr txBox="1"/>
          <p:nvPr/>
        </p:nvSpPr>
        <p:spPr>
          <a:xfrm>
            <a:off x="3136162" y="4293096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70C0"/>
                </a:solidFill>
                <a:latin typeface="+mn-ea"/>
              </a:rPr>
              <a:t>State (S</a:t>
            </a:r>
            <a:r>
              <a:rPr lang="en-US" altLang="ko-KR" sz="1200" b="1" baseline="30000">
                <a:solidFill>
                  <a:srgbClr val="0070C0"/>
                </a:solidFill>
                <a:latin typeface="+mn-ea"/>
              </a:rPr>
              <a:t>t+1</a:t>
            </a:r>
            <a:r>
              <a:rPr lang="en-US" altLang="ko-KR" sz="1200" b="1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397D937-952E-9AA6-7F28-A9D48E83E1C4}"/>
              </a:ext>
            </a:extLst>
          </p:cNvPr>
          <p:cNvSpPr/>
          <p:nvPr/>
        </p:nvSpPr>
        <p:spPr>
          <a:xfrm>
            <a:off x="4072326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Return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6B60CB-CC71-CEC2-2341-87A1842F4D6B}"/>
              </a:ext>
            </a:extLst>
          </p:cNvPr>
          <p:cNvSpPr/>
          <p:nvPr/>
        </p:nvSpPr>
        <p:spPr>
          <a:xfrm>
            <a:off x="2197264" y="1844824"/>
            <a:ext cx="1080000" cy="468052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Policy</a:t>
            </a:r>
            <a:endParaRPr lang="ko-KR" altLang="en-US">
              <a:solidFill>
                <a:srgbClr val="0070C0"/>
              </a:solidFill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7BAB9E4-06EE-7354-7E9D-CA94CAD94E74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3676162" y="3717032"/>
            <a:ext cx="1900" cy="5760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FF31BD2E-E415-91A9-254A-386590DFD2B1}"/>
              </a:ext>
            </a:extLst>
          </p:cNvPr>
          <p:cNvSpPr>
            <a:spLocks noChangeAspect="1"/>
          </p:cNvSpPr>
          <p:nvPr/>
        </p:nvSpPr>
        <p:spPr>
          <a:xfrm>
            <a:off x="2648704" y="4437112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92B6EDD-F141-C94E-E9C2-571E694A8E99}"/>
              </a:ext>
            </a:extLst>
          </p:cNvPr>
          <p:cNvSpPr>
            <a:spLocks noChangeAspect="1"/>
          </p:cNvSpPr>
          <p:nvPr/>
        </p:nvSpPr>
        <p:spPr>
          <a:xfrm>
            <a:off x="2648704" y="6165304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C4241589-EC79-39B8-7FA1-399D47D11CF4}"/>
              </a:ext>
            </a:extLst>
          </p:cNvPr>
          <p:cNvSpPr>
            <a:spLocks noChangeAspect="1"/>
          </p:cNvSpPr>
          <p:nvPr/>
        </p:nvSpPr>
        <p:spPr>
          <a:xfrm>
            <a:off x="2648704" y="2348880"/>
            <a:ext cx="180000" cy="180000"/>
          </a:xfrm>
          <a:prstGeom prst="diamond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1" name="연결선: 꺾임 105">
            <a:extLst>
              <a:ext uri="{FF2B5EF4-FFF2-40B4-BE49-F238E27FC236}">
                <a16:creationId xmlns:a16="http://schemas.microsoft.com/office/drawing/2014/main" id="{D6EF35DD-5692-4699-FCEF-C78873D944CC}"/>
              </a:ext>
            </a:extLst>
          </p:cNvPr>
          <p:cNvCxnSpPr>
            <a:cxnSpLocks/>
            <a:stCxn id="38" idx="2"/>
            <a:endCxn id="16" idx="1"/>
          </p:cNvCxnSpPr>
          <p:nvPr/>
        </p:nvCxnSpPr>
        <p:spPr>
          <a:xfrm rot="5400000">
            <a:off x="866327" y="4095273"/>
            <a:ext cx="1350538" cy="2394216"/>
          </a:xfrm>
          <a:prstGeom prst="bentConnector4">
            <a:avLst>
              <a:gd name="adj1" fmla="val 26676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연결선: 꺾임 105">
            <a:extLst>
              <a:ext uri="{FF2B5EF4-FFF2-40B4-BE49-F238E27FC236}">
                <a16:creationId xmlns:a16="http://schemas.microsoft.com/office/drawing/2014/main" id="{264AFED8-A0F1-BA82-D160-E4DF9D3EC0D8}"/>
              </a:ext>
            </a:extLst>
          </p:cNvPr>
          <p:cNvCxnSpPr>
            <a:cxnSpLocks/>
            <a:stCxn id="40" idx="2"/>
            <a:endCxn id="24" idx="1"/>
          </p:cNvCxnSpPr>
          <p:nvPr/>
        </p:nvCxnSpPr>
        <p:spPr>
          <a:xfrm rot="5400000">
            <a:off x="803405" y="2069963"/>
            <a:ext cx="1476383" cy="2394216"/>
          </a:xfrm>
          <a:prstGeom prst="bentConnector4">
            <a:avLst>
              <a:gd name="adj1" fmla="val 28664"/>
              <a:gd name="adj2" fmla="val 10954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B3EE4E-FEC2-7BB2-0618-73C501FFEF6F}"/>
              </a:ext>
            </a:extLst>
          </p:cNvPr>
          <p:cNvSpPr txBox="1"/>
          <p:nvPr/>
        </p:nvSpPr>
        <p:spPr>
          <a:xfrm>
            <a:off x="4089024" y="3441989"/>
            <a:ext cx="1080000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Q</a:t>
            </a:r>
            <a:r>
              <a:rPr lang="en-US" altLang="ko-KR" sz="1200" baseline="30000">
                <a:latin typeface="+mn-ea"/>
              </a:rPr>
              <a:t>𝜋</a:t>
            </a:r>
            <a:r>
              <a:rPr lang="en-US" altLang="ko-KR" sz="1200">
                <a:latin typeface="+mn-ea"/>
              </a:rPr>
              <a:t>(S, </a:t>
            </a:r>
            <a:r>
              <a:rPr lang="en-US" altLang="ko-KR" sz="12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200">
                <a:latin typeface="+mn-ea"/>
              </a:rPr>
              <a:t>) </a:t>
            </a:r>
            <a:r>
              <a:rPr lang="en-US" altLang="ko-KR" sz="1200">
                <a:latin typeface="+mn-ea"/>
                <a:sym typeface="Wingdings" pitchFamily="2" charset="2"/>
              </a:rPr>
              <a:t> </a:t>
            </a:r>
            <a:r>
              <a:rPr lang="en-US" altLang="ko-KR" sz="1200">
                <a:solidFill>
                  <a:srgbClr val="0070C0"/>
                </a:solidFill>
                <a:latin typeface="+mn-ea"/>
                <a:sym typeface="Wingdings" pitchFamily="2" charset="2"/>
              </a:rPr>
              <a:t>Return</a:t>
            </a:r>
            <a:endParaRPr lang="ko-KR" altLang="en-US" sz="1200" b="1">
              <a:solidFill>
                <a:srgbClr val="0070C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/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altLang="ko-KR" sz="12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200" dirty="0">
                    <a:latin typeface="+mn-ea"/>
                  </a:rPr>
                  <a:t>(</a:t>
                </a:r>
                <a:r>
                  <a:rPr lang="en-US" altLang="ko-KR" sz="1200">
                    <a:latin typeface="+mn-ea"/>
                  </a:rPr>
                  <a:t>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 b="1">
                    <a:solidFill>
                      <a:srgbClr val="00B050"/>
                    </a:solidFill>
                    <a:latin typeface="+mn-ea"/>
                    <a:sym typeface="Wingdings" pitchFamily="2" charset="2"/>
                  </a:rPr>
                  <a:t>A</a:t>
                </a:r>
              </a:p>
              <a:p>
                <a:pPr algn="ctr"/>
                <a:endParaRPr lang="en-US" altLang="ko-KR" sz="1200">
                  <a:latin typeface="+mn-ea"/>
                </a:endParaRPr>
              </a:p>
              <a:p>
                <a:pPr algn="ctr"/>
                <a:r>
                  <a:rPr lang="en-US" altLang="ko-KR" sz="1200">
                    <a:latin typeface="+mn-ea"/>
                  </a:rPr>
                  <a:t>V</a:t>
                </a:r>
                <a:r>
                  <a:rPr lang="en-US" altLang="ko-KR" sz="1200" baseline="30000">
                    <a:latin typeface="+mn-ea"/>
                  </a:rPr>
                  <a:t>𝜋</a:t>
                </a:r>
                <a:r>
                  <a:rPr lang="en-US" altLang="ko-KR" sz="1200">
                    <a:latin typeface="+mn-ea"/>
                  </a:rPr>
                  <a:t>(S) </a:t>
                </a:r>
                <a:r>
                  <a:rPr lang="en-US" altLang="ko-KR" sz="1200">
                    <a:latin typeface="+mn-ea"/>
                    <a:sym typeface="Wingdings" pitchFamily="2" charset="2"/>
                  </a:rPr>
                  <a:t> </a:t>
                </a:r>
                <a:r>
                  <a:rPr lang="en-US" altLang="ko-KR" sz="1200">
                    <a:solidFill>
                      <a:srgbClr val="0070C0"/>
                    </a:solidFill>
                    <a:latin typeface="+mn-ea"/>
                    <a:sym typeface="Wingdings" pitchFamily="2" charset="2"/>
                  </a:rPr>
                  <a:t>Return</a:t>
                </a:r>
                <a:endParaRPr lang="ko-KR" altLang="en-US" sz="1200" b="1">
                  <a:solidFill>
                    <a:srgbClr val="0070C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877229-BD98-4358-1FF1-444AB2126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760" y="3430741"/>
                <a:ext cx="1080000" cy="646331"/>
              </a:xfrm>
              <a:prstGeom prst="rect">
                <a:avLst/>
              </a:prstGeom>
              <a:blipFill>
                <a:blip r:embed="rId4"/>
                <a:stretch>
                  <a:fillRect l="-5814" t="-1923" r="-6977" b="-384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91191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660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성공 사례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AlphaGo Zero</a:t>
            </a:r>
          </a:p>
          <a:p>
            <a:pPr lvl="2"/>
            <a:r>
              <a:rPr lang="ko-KR" altLang="en-US" sz="1400">
                <a:latin typeface="+mn-ea"/>
              </a:rPr>
              <a:t>하나의 신경망으로 바둑돌의 움직임</a:t>
            </a:r>
            <a:r>
              <a:rPr lang="en-US" altLang="ko-KR" sz="1400">
                <a:latin typeface="+mn-ea"/>
              </a:rPr>
              <a:t>(Action)</a:t>
            </a:r>
            <a:r>
              <a:rPr lang="ko-KR" altLang="en-US" sz="1400">
                <a:latin typeface="+mn-ea"/>
              </a:rPr>
              <a:t>과 가치</a:t>
            </a:r>
            <a:r>
              <a:rPr lang="en-US" altLang="ko-KR" sz="1400">
                <a:latin typeface="+mn-ea"/>
              </a:rPr>
              <a:t>(Return)</a:t>
            </a:r>
            <a:r>
              <a:rPr lang="ko-KR" altLang="en-US" sz="1400">
                <a:latin typeface="+mn-ea"/>
              </a:rPr>
              <a:t>를 학습함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40 Block Residual CNN (ResNet)</a:t>
            </a:r>
            <a:r>
              <a:rPr lang="ko-KR" altLang="en-US" sz="1400">
                <a:latin typeface="+mn-ea"/>
              </a:rPr>
              <a:t>을 사용하여 </a:t>
            </a:r>
            <a:r>
              <a:rPr lang="en-US" altLang="ko-KR" sz="1400">
                <a:latin typeface="+mn-ea"/>
              </a:rPr>
              <a:t>40</a:t>
            </a:r>
            <a:r>
              <a:rPr lang="ko-KR" altLang="en-US" sz="1400">
                <a:latin typeface="+mn-ea"/>
              </a:rPr>
              <a:t>일간 학습 </a:t>
            </a:r>
            <a:r>
              <a:rPr lang="en-US" altLang="ko-KR" sz="1400">
                <a:latin typeface="+mn-ea"/>
              </a:rPr>
              <a:t>(2,900</a:t>
            </a:r>
            <a:r>
              <a:rPr lang="ko-KR" altLang="en-US" sz="1400">
                <a:latin typeface="+mn-ea"/>
              </a:rPr>
              <a:t>만번 바둑을 둠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64 GPU, 19 CPU</a:t>
            </a:r>
            <a:r>
              <a:rPr lang="ko-KR" altLang="en-US" sz="1400">
                <a:latin typeface="+mn-ea"/>
              </a:rPr>
              <a:t> 장비에서 </a:t>
            </a:r>
            <a:r>
              <a:rPr lang="en-US" altLang="ko-KR" sz="1400">
                <a:latin typeface="+mn-ea"/>
              </a:rPr>
              <a:t>TensorFlow</a:t>
            </a:r>
            <a:r>
              <a:rPr lang="ko-KR" altLang="en-US" sz="1400">
                <a:latin typeface="+mn-ea"/>
              </a:rPr>
              <a:t>를 사용하여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AI </a:t>
            </a:r>
            <a:r>
              <a:rPr lang="ko-KR" altLang="en-US" sz="1400">
                <a:latin typeface="+mn-ea"/>
              </a:rPr>
              <a:t>제어 </a:t>
            </a:r>
            <a:r>
              <a:rPr lang="en-US" altLang="ko-KR" sz="1400">
                <a:latin typeface="+mn-ea"/>
              </a:rPr>
              <a:t>sailplanes</a:t>
            </a:r>
          </a:p>
          <a:p>
            <a:pPr lvl="2"/>
            <a:r>
              <a:rPr lang="ko-KR" altLang="en-US" sz="1400">
                <a:latin typeface="+mn-ea"/>
              </a:rPr>
              <a:t>자동 조종 항법을 위한 컨트롤러 시스템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Locomotion behavior (</a:t>
            </a:r>
            <a:r>
              <a:rPr lang="ko-KR" altLang="en-US" sz="1400">
                <a:latin typeface="+mn-ea"/>
              </a:rPr>
              <a:t>보행 능력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복잡 다양한 환경에서 보행 능력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DQN (Deep Q-Network, </a:t>
            </a:r>
            <a:r>
              <a:rPr lang="ko-KR" altLang="en-US" sz="1600">
                <a:latin typeface="+mn-ea"/>
              </a:rPr>
              <a:t>심층 </a:t>
            </a:r>
            <a:r>
              <a:rPr lang="en-US" altLang="ko-KR" sz="1600">
                <a:latin typeface="+mn-ea"/>
              </a:rPr>
              <a:t>Q </a:t>
            </a:r>
            <a:r>
              <a:rPr lang="ko-KR" altLang="en-US" sz="1600">
                <a:latin typeface="+mn-ea"/>
              </a:rPr>
              <a:t>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Action-Value (</a:t>
            </a:r>
            <a:r>
              <a:rPr lang="ko-KR" altLang="en-US" sz="1400">
                <a:latin typeface="+mn-ea"/>
              </a:rPr>
              <a:t>행동 가치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함수</a:t>
            </a:r>
            <a:r>
              <a:rPr lang="en-US" altLang="ko-KR" sz="1400">
                <a:latin typeface="+mn-ea"/>
              </a:rPr>
              <a:t>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Q</a:t>
            </a:r>
            <a:r>
              <a:rPr lang="en-US" altLang="ko-KR" sz="1400" baseline="30000">
                <a:solidFill>
                  <a:srgbClr val="0070C0"/>
                </a:solidFill>
                <a:latin typeface="+mn-ea"/>
              </a:rPr>
              <a:t>𝜋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(S, </a:t>
            </a:r>
            <a:r>
              <a:rPr lang="en-US" altLang="ko-KR" sz="1400" b="1">
                <a:solidFill>
                  <a:srgbClr val="00B050"/>
                </a:solidFill>
                <a:latin typeface="+mn-ea"/>
              </a:rPr>
              <a:t>A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	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itchFamily="2" charset="2"/>
              </a:rPr>
              <a:t> Return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Double DQN</a:t>
            </a:r>
          </a:p>
          <a:p>
            <a:pPr lvl="1"/>
            <a:r>
              <a:rPr lang="en-US" altLang="ko-KR" sz="1400">
                <a:latin typeface="+mn-ea"/>
              </a:rPr>
              <a:t>Dueling DQN</a:t>
            </a:r>
          </a:p>
          <a:p>
            <a:pPr lvl="1"/>
            <a:r>
              <a:rPr lang="en-US" altLang="ko-KR" sz="1400">
                <a:latin typeface="+mn-ea"/>
              </a:rPr>
              <a:t>Rainbow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DDPG (Deep Deterministic Policy Gradient, </a:t>
            </a:r>
            <a:r>
              <a:rPr lang="ko-KR" altLang="en-US" sz="1600">
                <a:latin typeface="+mn-ea"/>
              </a:rPr>
              <a:t>심층 확정적 정책 그래디언트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7192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강화학습 알고리즘 분류</a:t>
            </a:r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036239-BF0A-149B-AD0B-F1669A5F4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67" y="1723667"/>
            <a:ext cx="8827246" cy="4627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69F1E5-D0A9-004E-E360-88C4A08DC587}"/>
              </a:ext>
            </a:extLst>
          </p:cNvPr>
          <p:cNvSpPr txBox="1"/>
          <p:nvPr/>
        </p:nvSpPr>
        <p:spPr>
          <a:xfrm>
            <a:off x="704528" y="6351131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417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LHF applied to ChatGPT">
            <a:extLst>
              <a:ext uri="{FF2B5EF4-FFF2-40B4-BE49-F238E27FC236}">
                <a16:creationId xmlns:a16="http://schemas.microsoft.com/office/drawing/2014/main" id="{770B6816-1311-6370-A20E-EBC9F487D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529" y="3890155"/>
            <a:ext cx="4592960" cy="270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DRL (Deep Reinforcement Learning, </a:t>
            </a:r>
            <a:r>
              <a:rPr lang="ko-KR" altLang="en-US" sz="1600" dirty="0">
                <a:latin typeface="+mn-ea"/>
              </a:rPr>
              <a:t>심층 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적용 분야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로보틱스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제품 조립과 결함 검사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재고 관리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게임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자율 주행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</a:t>
            </a:r>
          </a:p>
          <a:p>
            <a:pPr lvl="2"/>
            <a:r>
              <a:rPr lang="en-US" altLang="ko-KR" sz="1400">
                <a:latin typeface="+mn-ea"/>
              </a:rPr>
              <a:t>Text generation (</a:t>
            </a:r>
            <a:r>
              <a:rPr lang="ko-KR" altLang="en-US" sz="1400">
                <a:latin typeface="+mn-ea"/>
              </a:rPr>
              <a:t>텍스트 생성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Dialogue systems (</a:t>
            </a:r>
            <a:r>
              <a:rPr lang="ko-KR" altLang="en-US" sz="1400">
                <a:latin typeface="+mn-ea"/>
              </a:rPr>
              <a:t>대화 시스템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Sentiment analysis (</a:t>
            </a:r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Text summarization (</a:t>
            </a:r>
            <a:r>
              <a:rPr lang="ko-KR" altLang="en-US" sz="1400">
                <a:latin typeface="+mn-ea"/>
              </a:rPr>
              <a:t>텍스트 요약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en-US" altLang="ko-KR" sz="1400">
                <a:latin typeface="+mn-ea"/>
              </a:rPr>
              <a:t>RLHF (Reinforcement Learning from Human Feedback)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42C3E-937F-D8DF-720E-DD26070EB9D9}"/>
              </a:ext>
            </a:extLst>
          </p:cNvPr>
          <p:cNvSpPr txBox="1"/>
          <p:nvPr/>
        </p:nvSpPr>
        <p:spPr>
          <a:xfrm>
            <a:off x="4953000" y="6423139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https://www.thedatahunt.com/trend-insight/reinforcement-learning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50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F3E316A-AD40-56E6-EC91-12BDC6DE3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 r="12927"/>
          <a:stretch/>
        </p:blipFill>
        <p:spPr bwMode="auto">
          <a:xfrm>
            <a:off x="824109" y="1826143"/>
            <a:ext cx="6037243" cy="42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75BF4-7E50-42F9-5286-1183709B88E4}"/>
              </a:ext>
            </a:extLst>
          </p:cNvPr>
          <p:cNvSpPr txBox="1"/>
          <p:nvPr/>
        </p:nvSpPr>
        <p:spPr>
          <a:xfrm>
            <a:off x="824110" y="616530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7CC3AE67-DCED-F2BC-490B-99059E21378E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도메인 전문가가 머신러닝 기술을 사용할 수 있도록 한다</a:t>
            </a:r>
            <a:r>
              <a:rPr lang="en-US" altLang="ko-KR" sz="160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82391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43533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데이터 품질 향상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			:</a:t>
            </a:r>
            <a:r>
              <a:rPr lang="ko-KR" altLang="en-US" sz="1400">
                <a:latin typeface="+mn-ea"/>
              </a:rPr>
              <a:t> 합성 데이터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의미 있는 특징의 부분 집합을 선택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새로운 파생 특징을 구축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		:</a:t>
            </a:r>
            <a:r>
              <a:rPr lang="ko-KR" altLang="en-US" sz="1400">
                <a:latin typeface="+mn-ea"/>
              </a:rPr>
              <a:t> 매핑 기능을 사용해 원래 특징 공간을 변경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Search,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 신경 구조 검색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거의 모든 딥러닝 모델을 포함한 일련의 기본 작업을 결합해 모델을 생성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3"/>
            <a:r>
              <a:rPr lang="ko-KR" altLang="en-US" sz="1400">
                <a:latin typeface="+mn-ea"/>
                <a:sym typeface="Wingdings" panose="05000000000000000000" pitchFamily="2" charset="2"/>
              </a:rPr>
              <a:t>신경망을 사용하여 신경망을 설계하는 것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ENAS (Efficient Neural Architecture Search)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NAS</a:t>
            </a:r>
            <a:r>
              <a:rPr lang="ko-KR" altLang="en-US" sz="1400">
                <a:latin typeface="+mn-ea"/>
              </a:rPr>
              <a:t>보다 </a:t>
            </a:r>
            <a:r>
              <a:rPr lang="en-US" altLang="ko-KR" sz="1400">
                <a:latin typeface="+mn-ea"/>
              </a:rPr>
              <a:t>1,000</a:t>
            </a:r>
            <a:r>
              <a:rPr lang="ko-KR" altLang="en-US" sz="1400">
                <a:latin typeface="+mn-ea"/>
              </a:rPr>
              <a:t>배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전이 학습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GP (Genetic Programming, </a:t>
            </a:r>
            <a:r>
              <a:rPr lang="ko-KR" altLang="en-US" sz="1400">
                <a:latin typeface="+mn-ea"/>
              </a:rPr>
              <a:t>유전자 프로그래밍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+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EA (Evolutionary Algorithms, </a:t>
            </a:r>
            <a:r>
              <a:rPr lang="ko-KR" altLang="en-US" sz="1400">
                <a:latin typeface="+mn-ea"/>
              </a:rPr>
              <a:t>진화 알고리즘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초매개 변수 튜닝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Batch size, Learning rate, …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 descr="Automated Machine learning">
            <a:extLst>
              <a:ext uri="{FF2B5EF4-FFF2-40B4-BE49-F238E27FC236}">
                <a16:creationId xmlns:a16="http://schemas.microsoft.com/office/drawing/2014/main" id="{9A9DBA15-8BD1-DBC2-B466-6B42E6959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2" y="1733806"/>
            <a:ext cx="8593906" cy="354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37FA70-46A0-C3B4-A615-D05D32841D9E}"/>
              </a:ext>
            </a:extLst>
          </p:cNvPr>
          <p:cNvSpPr txBox="1"/>
          <p:nvPr/>
        </p:nvSpPr>
        <p:spPr>
          <a:xfrm>
            <a:off x="824110" y="5333146"/>
            <a:ext cx="87374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https://learn.microsoft.com/en-us/azure/machine-learning/concept-automated-ml?view=azureml-api-2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88583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초매개 변수 튜닝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85F372-CA16-FFA8-E952-DB35ED59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9292"/>
          <a:stretch/>
        </p:blipFill>
        <p:spPr bwMode="auto">
          <a:xfrm>
            <a:off x="819454" y="1751330"/>
            <a:ext cx="8064896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D65D7-C0BD-0EF5-CAAA-F77334E5F0AC}"/>
              </a:ext>
            </a:extLst>
          </p:cNvPr>
          <p:cNvSpPr txBox="1"/>
          <p:nvPr/>
        </p:nvSpPr>
        <p:spPr>
          <a:xfrm>
            <a:off x="824110" y="4166274"/>
            <a:ext cx="873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https://fastcampus.co.kr/media_data_automl?gclid=CjwKCAjwivemBhBhEiwAJxNWNxQdm51PI5iX1NpCN7TLabK_0kDcp-swrlk4v2Lgn75di3HWximGuRoCMogQAvD_BwE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26370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25FAC-BDE7-D101-D01D-166E2CB5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90" y="1769626"/>
            <a:ext cx="8165894" cy="44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71C0A3-54D3-EFB2-8421-36EC8D8F5546}"/>
              </a:ext>
            </a:extLst>
          </p:cNvPr>
          <p:cNvSpPr txBox="1"/>
          <p:nvPr/>
        </p:nvSpPr>
        <p:spPr>
          <a:xfrm>
            <a:off x="1136576" y="6351429"/>
            <a:ext cx="5832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https://docs.treasuredata.com/display/public/PD/AutoML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47162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AI </a:t>
            </a:r>
            <a:r>
              <a:rPr lang="ko-KR" altLang="en-US" sz="1600">
                <a:latin typeface="+mn-ea"/>
              </a:rPr>
              <a:t>반도체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749534"/>
            <a:ext cx="135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67262-F5C8-A666-23C0-8695D66B7FA2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Filter</a:t>
            </a:r>
            <a:r>
              <a:rPr lang="ko-KR" altLang="en-US" sz="1400">
                <a:latin typeface="+mn-ea"/>
              </a:rPr>
              <a:t>의 크기에 따라 서로 다른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가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ko-KR" altLang="en-US" sz="1400">
                <a:latin typeface="+mn-ea"/>
              </a:rPr>
              <a:t>외부에서 다양한 종류의 </a:t>
            </a:r>
            <a:r>
              <a:rPr lang="en-US" altLang="ko-KR" sz="1400">
                <a:latin typeface="+mn-ea"/>
              </a:rPr>
              <a:t>Feature</a:t>
            </a:r>
            <a:r>
              <a:rPr lang="ko-KR" altLang="en-US" sz="1400">
                <a:latin typeface="+mn-ea"/>
              </a:rPr>
              <a:t>를 생성하여 조합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2" name="Picture 8" descr="png">
            <a:extLst>
              <a:ext uri="{FF2B5EF4-FFF2-40B4-BE49-F238E27FC236}">
                <a16:creationId xmlns:a16="http://schemas.microsoft.com/office/drawing/2014/main" id="{2CECEA71-CAF4-C6B4-95AA-BD327CD6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75007"/>
            <a:ext cx="3894241" cy="39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83C5E7-7853-756C-0E6F-A4A484116FA4}"/>
              </a:ext>
            </a:extLst>
          </p:cNvPr>
          <p:cNvSpPr txBox="1"/>
          <p:nvPr/>
        </p:nvSpPr>
        <p:spPr>
          <a:xfrm>
            <a:off x="5097017" y="2389598"/>
            <a:ext cx="44644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</a:t>
            </a:r>
            <a:r>
              <a:rPr lang="en-US" altLang="ko-KR" sz="1200">
                <a:latin typeface="+mn-ea"/>
              </a:rPr>
              <a:t>		: 128 * 128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Conv</a:t>
            </a:r>
            <a:r>
              <a:rPr lang="ko-KR" altLang="en-US" sz="1200">
                <a:latin typeface="+mn-ea"/>
              </a:rPr>
              <a:t>를 적용한 다양한 종류의 </a:t>
            </a:r>
            <a:r>
              <a:rPr lang="en-US" altLang="ko-KR" sz="1200">
                <a:latin typeface="+mn-ea"/>
              </a:rPr>
              <a:t>output </a:t>
            </a:r>
            <a:r>
              <a:rPr lang="ko-KR" altLang="en-US" sz="1200">
                <a:latin typeface="+mn-ea"/>
              </a:rPr>
              <a:t>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 * 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8 * 8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16 * 16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32 * 32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64 * 64</a:t>
            </a:r>
          </a:p>
          <a:p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Conv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한 </a:t>
            </a:r>
            <a:r>
              <a:rPr lang="en-US" altLang="ko-KR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output</a:t>
            </a:r>
            <a:r>
              <a:rPr lang="ko-KR" altLang="en-US" sz="1200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을 연산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endParaRPr lang="ko-KR" altLang="en-US" sz="12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55117-60BF-0655-E3AA-F584842148B2}"/>
              </a:ext>
            </a:extLst>
          </p:cNvPr>
          <p:cNvSpPr txBox="1"/>
          <p:nvPr/>
        </p:nvSpPr>
        <p:spPr>
          <a:xfrm>
            <a:off x="632520" y="635856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7433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31641-440D-21D5-6A52-705BF207EFEA}"/>
              </a:ext>
            </a:extLst>
          </p:cNvPr>
          <p:cNvSpPr txBox="1"/>
          <p:nvPr/>
        </p:nvSpPr>
        <p:spPr>
          <a:xfrm>
            <a:off x="793736" y="6207115"/>
            <a:ext cx="8767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89032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Dense (Fully Connected) layer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 layer</a:t>
            </a:r>
            <a:r>
              <a:rPr lang="ko-KR" altLang="en-US" sz="1400">
                <a:latin typeface="+mn-ea"/>
              </a:rPr>
              <a:t>로 대체하여 성능 향상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Convolutional Fully Connected </a:t>
            </a:r>
            <a:r>
              <a:rPr lang="ko-KR" altLang="en-US" sz="1400">
                <a:latin typeface="+mn-ea"/>
              </a:rPr>
              <a:t>사용시 장점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속도가 빠름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다양한 크기의 이미지를 입력 받을 수 있음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F35E48-0742-8C09-1374-74D3B026B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22700" r="2996" b="32572"/>
          <a:stretch/>
        </p:blipFill>
        <p:spPr bwMode="auto">
          <a:xfrm>
            <a:off x="844232" y="3084644"/>
            <a:ext cx="8717280" cy="306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53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3512839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4232839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421542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3350401" y="6339154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382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5100790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5100790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996275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7689303" y="4741223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2504727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3152759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6217595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6217595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0DCB8-03C8-776D-66D8-7BB17DDC432A}"/>
              </a:ext>
            </a:extLst>
          </p:cNvPr>
          <p:cNvSpPr txBox="1"/>
          <p:nvPr/>
        </p:nvSpPr>
        <p:spPr>
          <a:xfrm>
            <a:off x="113521" y="3991201"/>
            <a:ext cx="3467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SRGAN (Super Resolution GAN)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저해상도 이미지로 고해상도 이미지 생성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CycleGAN : </a:t>
            </a:r>
            <a:r>
              <a:rPr lang="ko-KR" altLang="en-US" sz="1200">
                <a:latin typeface="+mn-ea"/>
              </a:rPr>
              <a:t>이미지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풍경을 반고호가 그린 풍경으로 변환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여름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사진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겨울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사진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InfoGAN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생성된 이미지의 다양한 속성을 제어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GAN</a:t>
            </a:r>
            <a:r>
              <a:rPr lang="ko-KR" altLang="en-US" sz="1200">
                <a:latin typeface="+mn-ea"/>
              </a:rPr>
              <a:t>은 산술 연산 가능</a:t>
            </a:r>
            <a:endParaRPr lang="en-US" altLang="ko-KR" sz="1200">
              <a:latin typeface="+mn-ea"/>
            </a:endParaRP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-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남자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안경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안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쓴</a:t>
            </a:r>
            <a:r>
              <a:rPr lang="en-US" altLang="ko-KR" sz="1200">
                <a:latin typeface="+mn-ea"/>
              </a:rPr>
              <a:t>_</a:t>
            </a:r>
            <a:r>
              <a:rPr lang="ko-KR" altLang="en-US" sz="1200">
                <a:latin typeface="+mn-ea"/>
              </a:rPr>
              <a:t>여자  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안경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쓴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_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여자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코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더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352520" y="5102321"/>
            <a:ext cx="153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950193" y="2992758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63252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704528" y="292075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재구성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군집화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 번역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99D47-AB86-E5F0-871C-D0D3900E956A}"/>
              </a:ext>
            </a:extLst>
          </p:cNvPr>
          <p:cNvSpPr txBox="1"/>
          <p:nvPr/>
        </p:nvSpPr>
        <p:spPr>
          <a:xfrm>
            <a:off x="1496616" y="4869160"/>
            <a:ext cx="1108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압축된 표현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E345A1-C15B-E584-4824-C60DC5D8B24A}"/>
              </a:ext>
            </a:extLst>
          </p:cNvPr>
          <p:cNvSpPr txBox="1"/>
          <p:nvPr/>
        </p:nvSpPr>
        <p:spPr>
          <a:xfrm>
            <a:off x="632520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y = h(x)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ADE9CB-6ECB-133B-A5C6-8CB01708BBDF}"/>
              </a:ext>
            </a:extLst>
          </p:cNvPr>
          <p:cNvSpPr txBox="1"/>
          <p:nvPr/>
        </p:nvSpPr>
        <p:spPr>
          <a:xfrm>
            <a:off x="1169431" y="3456408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 = f(h(x)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256EA6-4F96-8AC7-4A59-2D37BC66BDFC}"/>
              </a:ext>
            </a:extLst>
          </p:cNvPr>
          <p:cNvSpPr txBox="1"/>
          <p:nvPr/>
        </p:nvSpPr>
        <p:spPr>
          <a:xfrm>
            <a:off x="2932582" y="3456409"/>
            <a:ext cx="7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r = f(y)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1507635" y="3059668"/>
            <a:ext cx="2033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sp>
        <p:nvSpPr>
          <p:cNvPr id="5" name="육각형 4">
            <a:extLst>
              <a:ext uri="{FF2B5EF4-FFF2-40B4-BE49-F238E27FC236}">
                <a16:creationId xmlns:a16="http://schemas.microsoft.com/office/drawing/2014/main" id="{CAC08CE2-98F2-A3C5-913D-425A0AABEE97}"/>
              </a:ext>
            </a:extLst>
          </p:cNvPr>
          <p:cNvSpPr>
            <a:spLocks noChangeAspect="1"/>
          </p:cNvSpPr>
          <p:nvPr/>
        </p:nvSpPr>
        <p:spPr>
          <a:xfrm>
            <a:off x="1144176" y="2971894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lvl="1"/>
            <a:r>
              <a:rPr lang="en-US" altLang="ko-KR" sz="1400">
                <a:latin typeface="+mn-ea"/>
              </a:rPr>
              <a:t>images_real		: tensorflow.keras.datasets.mnist</a:t>
            </a:r>
            <a:r>
              <a:rPr lang="ko-KR" altLang="en-US" sz="1400">
                <a:latin typeface="+mn-ea"/>
              </a:rPr>
              <a:t>에서 가져온 진짜 손글씨 이미지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noise		: </a:t>
            </a:r>
            <a:r>
              <a:rPr lang="ko-KR" altLang="en-US" sz="1400">
                <a:latin typeface="+mn-ea"/>
              </a:rPr>
              <a:t>난수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image_fake		: noise (</a:t>
            </a:r>
            <a:r>
              <a:rPr lang="ko-KR" altLang="en-US" sz="1400">
                <a:latin typeface="+mn-ea"/>
              </a:rPr>
              <a:t>난수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로 생성한 가짜 손글씨 이미지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def train(self, dataset, epochs, batch_size=256, save_interval=50):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binary_cross_entropy =keras.losses.BinaryCrossentropy()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generator_optimizer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discriminator_optimizer = keras.optimizers.Adam(1e-4)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epoch in tqdm(range(epochs)):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for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images_real</a:t>
            </a:r>
            <a:r>
              <a:rPr lang="en-US" altLang="ko-KR" sz="1400">
                <a:latin typeface="+mn-ea"/>
              </a:rPr>
              <a:t>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noise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tf.random.normal</a:t>
            </a:r>
            <a:r>
              <a:rPr lang="en-US" altLang="ko-KR" sz="1400">
                <a:latin typeface="+mn-ea"/>
              </a:rPr>
              <a:t>([batch_size, self.latent_dim])		#--- </a:t>
            </a:r>
            <a:r>
              <a:rPr lang="ko-KR" altLang="en-US" sz="1400">
                <a:latin typeface="+mn-ea"/>
              </a:rPr>
              <a:t>난수 발생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with tf.GradientTape() as gen_tape, tf.GradientTape() as disc_tape: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images_fake</a:t>
            </a:r>
            <a:r>
              <a:rPr lang="en-US" altLang="ko-KR" sz="1400">
                <a:latin typeface="+mn-ea"/>
              </a:rPr>
              <a:t>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self.generator</a:t>
            </a:r>
            <a:r>
              <a:rPr lang="en-US" altLang="ko-KR" sz="1400">
                <a:latin typeface="+mn-ea"/>
              </a:rPr>
              <a:t>(noise, training=True)		#--- </a:t>
            </a:r>
            <a:r>
              <a:rPr lang="ko-KR" altLang="en-US" sz="1400">
                <a:latin typeface="+mn-ea"/>
              </a:rPr>
              <a:t>생성기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(images_real, training=True)	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fake_output = 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self.discriminator</a:t>
            </a:r>
            <a:r>
              <a:rPr lang="en-US" altLang="ko-KR" sz="1400">
                <a:latin typeface="+mn-ea"/>
              </a:rPr>
              <a:t>(images_fake, training=True)	#--- </a:t>
            </a:r>
            <a:r>
              <a:rPr lang="ko-KR" altLang="en-US" sz="1400">
                <a:latin typeface="+mn-ea"/>
              </a:rPr>
              <a:t>판별기 실행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육각형 2">
            <a:extLst>
              <a:ext uri="{FF2B5EF4-FFF2-40B4-BE49-F238E27FC236}">
                <a16:creationId xmlns:a16="http://schemas.microsoft.com/office/drawing/2014/main" id="{42D8023D-4A06-D282-9547-2CE2FFB9EFF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580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798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# with tf.GradientTape() as gen_tape, tf.GradientTape() as disc_tape: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gen_loss = binary_cross_entropy(</a:t>
            </a:r>
            <a:r>
              <a:rPr lang="en-US" altLang="ko-KR" sz="1800">
                <a:solidFill>
                  <a:srgbClr val="0070C0"/>
                </a:solidFill>
                <a:latin typeface="+mn-ea"/>
              </a:rPr>
              <a:t>tf.ones_like</a:t>
            </a:r>
            <a:r>
              <a:rPr lang="en-US" altLang="ko-KR" sz="1400">
                <a:latin typeface="+mn-ea"/>
              </a:rPr>
              <a:t>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real_loss = binary_cross_entropy(tf.ones_like(real_output), real_output)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fake_loss = binary_cross_entropy(tf.zeros_like(fake_output), fake_output)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disc_loss = real_loss + fake_loss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gradients_of_generator = gen_tape.gradient(gen_loss, self.generator.trainable_variables)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gradients_of_discriminator = disc_tape.gradient(disc_loss, self.discriminator.trainable_variables)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generator_optimizer.apply_gradients(zip(gradients_of_generator, self.generator.trainable_variables))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discriminator_optimizer.apply_gradients(zip(gradients_of_discriminator, self.discriminator.trainable_variables))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3FD8B67-2D83-D6E8-AA48-63906E33B2B8}"/>
              </a:ext>
            </a:extLst>
          </p:cNvPr>
          <p:cNvSpPr/>
          <p:nvPr/>
        </p:nvSpPr>
        <p:spPr>
          <a:xfrm>
            <a:off x="344488" y="2208771"/>
            <a:ext cx="9217025" cy="15124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AA1E28-8BA0-AD81-82ED-76C7DFE5FE14}"/>
              </a:ext>
            </a:extLst>
          </p:cNvPr>
          <p:cNvSpPr/>
          <p:nvPr/>
        </p:nvSpPr>
        <p:spPr>
          <a:xfrm>
            <a:off x="344488" y="4015951"/>
            <a:ext cx="9217025" cy="1922443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DCFA9-36BA-65F9-0E7F-44977BC0E588}"/>
              </a:ext>
            </a:extLst>
          </p:cNvPr>
          <p:cNvSpPr txBox="1"/>
          <p:nvPr/>
        </p:nvSpPr>
        <p:spPr>
          <a:xfrm>
            <a:off x="351803" y="2184707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CFE16-BBED-9534-C7A1-CB7EE0609314}"/>
              </a:ext>
            </a:extLst>
          </p:cNvPr>
          <p:cNvSpPr txBox="1"/>
          <p:nvPr/>
        </p:nvSpPr>
        <p:spPr>
          <a:xfrm>
            <a:off x="351803" y="4013728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9D3FE493-B7BC-83F6-6E95-7C49362316B0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A27FD88-BF38-43FC-2526-9712BBA4F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628800"/>
            <a:ext cx="2630012" cy="26300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BDFB2AF-5977-38F0-AEB1-203632EFB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1628800"/>
            <a:ext cx="2630012" cy="263001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D2E4ED0-5C67-43CE-DAE3-5F3C4B283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1628800"/>
            <a:ext cx="2630012" cy="263001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54EEFBC-37F7-0EA3-E3FA-CD2E96A46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02" y="3967638"/>
            <a:ext cx="2630012" cy="263001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1CF1CBE-F46A-D201-0471-B0D7320D4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500" y="3967638"/>
            <a:ext cx="2630012" cy="2630012"/>
          </a:xfrm>
          <a:prstGeom prst="rect">
            <a:avLst/>
          </a:prstGeom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DCGAN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(Deep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Convolution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GAN)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27BF34-E8A8-8734-598E-2B3EFA48C4F1}"/>
              </a:ext>
            </a:extLst>
          </p:cNvPr>
          <p:cNvSpPr txBox="1"/>
          <p:nvPr/>
        </p:nvSpPr>
        <p:spPr>
          <a:xfrm>
            <a:off x="858792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10</a:t>
            </a:r>
            <a:endParaRPr lang="ko-KR" altLang="en-US" sz="120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7BFD4-0956-30B6-2494-8DCC5D301454}"/>
              </a:ext>
            </a:extLst>
          </p:cNvPr>
          <p:cNvSpPr txBox="1"/>
          <p:nvPr/>
        </p:nvSpPr>
        <p:spPr>
          <a:xfrm>
            <a:off x="4088904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20</a:t>
            </a:r>
            <a:endParaRPr lang="ko-KR" altLang="en-US" sz="120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7F9E08-D9E7-0836-20B9-E5A742EA6D19}"/>
              </a:ext>
            </a:extLst>
          </p:cNvPr>
          <p:cNvSpPr txBox="1"/>
          <p:nvPr/>
        </p:nvSpPr>
        <p:spPr>
          <a:xfrm>
            <a:off x="7329919" y="3981813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30</a:t>
            </a:r>
            <a:endParaRPr lang="ko-KR" altLang="en-US" sz="120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BF6E55-CBEF-BEB7-052C-F9A2F4DEE507}"/>
              </a:ext>
            </a:extLst>
          </p:cNvPr>
          <p:cNvSpPr txBox="1"/>
          <p:nvPr/>
        </p:nvSpPr>
        <p:spPr>
          <a:xfrm>
            <a:off x="4088904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40</a:t>
            </a:r>
            <a:endParaRPr lang="ko-KR" altLang="en-US" sz="120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78A826-5865-FEE0-713B-FAF1F95826FD}"/>
              </a:ext>
            </a:extLst>
          </p:cNvPr>
          <p:cNvSpPr txBox="1"/>
          <p:nvPr/>
        </p:nvSpPr>
        <p:spPr>
          <a:xfrm>
            <a:off x="7329919" y="6334826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+mn-ea"/>
              </a:rPr>
              <a:t>epoch 50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3582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26" name="Picture 2" descr="Output Image 1">
            <a:extLst>
              <a:ext uri="{FF2B5EF4-FFF2-40B4-BE49-F238E27FC236}">
                <a16:creationId xmlns:a16="http://schemas.microsoft.com/office/drawing/2014/main" id="{812ECCEC-EE5E-EE20-1DE1-557FCFC5D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110770"/>
            <a:ext cx="6858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920552" y="6351131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https://www.tensorflow.org/tutorials/generative/cyclegan?hl=ko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C89C8AF-425E-F2B7-CB3F-0BFDCACB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3" y="1412777"/>
            <a:ext cx="5112569" cy="124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51085-0E38-400A-12C5-077E082B9373}"/>
              </a:ext>
            </a:extLst>
          </p:cNvPr>
          <p:cNvSpPr txBox="1"/>
          <p:nvPr/>
        </p:nvSpPr>
        <p:spPr>
          <a:xfrm>
            <a:off x="4481567" y="2704298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CycleGan</a:t>
            </a:r>
          </a:p>
          <a:p>
            <a:pPr lvl="1"/>
            <a:r>
              <a:rPr lang="ko-KR" altLang="en-US" sz="1400">
                <a:latin typeface="+mn-ea"/>
              </a:rPr>
              <a:t>다양한 스타일의 이미지간 변환을 학습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2774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StyleGAN</a:t>
            </a:r>
          </a:p>
          <a:p>
            <a:pPr lvl="1"/>
            <a:r>
              <a:rPr lang="ko-KR" altLang="en-US" sz="1400">
                <a:latin typeface="+mn-ea"/>
              </a:rPr>
              <a:t>인간 얼굴의 특징으로 새로운 인간의 얼굴 이미지 생성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2620</a:t>
            </a:r>
            <a:r>
              <a:rPr lang="ko-KR" altLang="en-US" sz="1400">
                <a:latin typeface="+mn-ea"/>
              </a:rPr>
              <a:t>만개 매개변수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pixelRNN</a:t>
            </a:r>
          </a:p>
          <a:p>
            <a:r>
              <a:rPr lang="en-US" altLang="ko-KR" sz="1400">
                <a:latin typeface="+mn-ea"/>
              </a:rPr>
              <a:t>text-2-image</a:t>
            </a:r>
          </a:p>
          <a:p>
            <a:r>
              <a:rPr lang="en-US" altLang="ko-KR" sz="1400">
                <a:latin typeface="+mn-ea"/>
              </a:rPr>
              <a:t>DiscoGAN</a:t>
            </a:r>
          </a:p>
          <a:p>
            <a:r>
              <a:rPr lang="en-US" altLang="ko-KR" sz="1400">
                <a:latin typeface="+mn-ea"/>
              </a:rPr>
              <a:t>IsGAN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BE6A-EA78-D1E6-39F3-9EF267BDA1C3}"/>
              </a:ext>
            </a:extLst>
          </p:cNvPr>
          <p:cNvSpPr txBox="1"/>
          <p:nvPr/>
        </p:nvSpPr>
        <p:spPr>
          <a:xfrm>
            <a:off x="1136576" y="4841776"/>
            <a:ext cx="66419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https://thispersondoesnotexist.com/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DC3A982-4218-0755-0F2D-6D64BF57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2348880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ADD477B-B463-2E56-A5F0-76641389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2365446"/>
            <a:ext cx="2492896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A17C1B-25F1-4446-6447-CFE7778E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08" y="1422301"/>
            <a:ext cx="2852129" cy="325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F0D63C-250C-BEB9-E985-76CA3C2EBAC4}"/>
              </a:ext>
            </a:extLst>
          </p:cNvPr>
          <p:cNvSpPr txBox="1"/>
          <p:nvPr/>
        </p:nvSpPr>
        <p:spPr>
          <a:xfrm>
            <a:off x="6613240" y="4613304"/>
            <a:ext cx="3243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https://neptune.ai/blog/6-gan-architectures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73875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notion image">
            <a:extLst>
              <a:ext uri="{FF2B5EF4-FFF2-40B4-BE49-F238E27FC236}">
                <a16:creationId xmlns:a16="http://schemas.microsoft.com/office/drawing/2014/main" id="{4339AE73-0442-DC57-CEE5-712DBAC0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704" y="6070006"/>
            <a:ext cx="4014228" cy="6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GAN (Generative Adversarial Networks, </a:t>
            </a:r>
            <a:r>
              <a:rPr lang="ko-KR" altLang="en-US" sz="1600">
                <a:latin typeface="+mn-ea"/>
              </a:rPr>
              <a:t>생성적 적대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Generative AI </a:t>
            </a:r>
            <a:r>
              <a:rPr lang="ko-KR" altLang="en-US" sz="1600">
                <a:latin typeface="+mn-ea"/>
              </a:rPr>
              <a:t>모델의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변이형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GAN (Generative Adversarial Network, </a:t>
            </a:r>
            <a:r>
              <a:rPr lang="ko-KR" altLang="en-US" sz="1400">
                <a:latin typeface="+mn-ea"/>
              </a:rPr>
              <a:t>생성적 적대 신경망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Likelihood Based Model</a:t>
            </a:r>
          </a:p>
          <a:p>
            <a:pPr lvl="2"/>
            <a:r>
              <a:rPr lang="en-US" altLang="ko-KR" sz="1400">
                <a:latin typeface="+mn-ea"/>
              </a:rPr>
              <a:t>Autoregressive Models (</a:t>
            </a:r>
            <a:r>
              <a:rPr lang="ko-KR" altLang="en-US" sz="1400">
                <a:latin typeface="+mn-ea"/>
              </a:rPr>
              <a:t>자기 회귀 모델</a:t>
            </a:r>
            <a:r>
              <a:rPr lang="en-US" altLang="ko-KR" sz="1400">
                <a:latin typeface="+mn-ea"/>
              </a:rPr>
              <a:t>)		: Regression</a:t>
            </a:r>
            <a:r>
              <a:rPr lang="ko-KR" altLang="en-US" sz="1400">
                <a:latin typeface="+mn-ea"/>
              </a:rPr>
              <a:t> 함수 사용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Flow-based Models (</a:t>
            </a:r>
            <a:r>
              <a:rPr lang="ko-KR" altLang="en-US" sz="1400">
                <a:latin typeface="+mn-ea"/>
              </a:rPr>
              <a:t>플로우 기반 모델</a:t>
            </a:r>
            <a:r>
              <a:rPr lang="en-US" altLang="ko-KR" sz="1400">
                <a:latin typeface="+mn-ea"/>
              </a:rPr>
              <a:t>)		: </a:t>
            </a:r>
            <a:r>
              <a:rPr lang="ko-KR" altLang="en-US" sz="1400">
                <a:latin typeface="+mn-ea"/>
              </a:rPr>
              <a:t>확률 밀도 함수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Diffusion Model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6146" name="Picture 2" descr="GAN Model의 구조">
            <a:extLst>
              <a:ext uri="{FF2B5EF4-FFF2-40B4-BE49-F238E27FC236}">
                <a16:creationId xmlns:a16="http://schemas.microsoft.com/office/drawing/2014/main" id="{44216373-5414-F235-BEB2-9E9E24F7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84" y="3284984"/>
            <a:ext cx="5434378" cy="9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VAE Model의 구조">
            <a:extLst>
              <a:ext uri="{FF2B5EF4-FFF2-40B4-BE49-F238E27FC236}">
                <a16:creationId xmlns:a16="http://schemas.microsoft.com/office/drawing/2014/main" id="{ACFE771A-8A5C-4E8D-3F66-1CF3C1543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965854"/>
            <a:ext cx="5434378" cy="9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345E67-12B9-8352-2413-0C40F4F25ED3}"/>
              </a:ext>
            </a:extLst>
          </p:cNvPr>
          <p:cNvSpPr txBox="1"/>
          <p:nvPr/>
        </p:nvSpPr>
        <p:spPr>
          <a:xfrm>
            <a:off x="1136576" y="2804573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3431C-EE6D-EA57-90D5-6F9A39F7F7D6}"/>
              </a:ext>
            </a:extLst>
          </p:cNvPr>
          <p:cNvSpPr txBox="1"/>
          <p:nvPr/>
        </p:nvSpPr>
        <p:spPr>
          <a:xfrm>
            <a:off x="1136576" y="4112780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150" name="Picture 6" descr="flow model 구조">
            <a:extLst>
              <a:ext uri="{FF2B5EF4-FFF2-40B4-BE49-F238E27FC236}">
                <a16:creationId xmlns:a16="http://schemas.microsoft.com/office/drawing/2014/main" id="{742A24C2-CB30-A414-C93E-9084CCEE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376" y="5086776"/>
            <a:ext cx="5434378" cy="9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95244-E3A4-BABE-7BDE-CAAB6B2A1A40}"/>
              </a:ext>
            </a:extLst>
          </p:cNvPr>
          <p:cNvSpPr txBox="1"/>
          <p:nvPr/>
        </p:nvSpPr>
        <p:spPr>
          <a:xfrm>
            <a:off x="1513505" y="5904984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5CC23-2C51-C6C0-89A8-3D3135B9E1C7}"/>
              </a:ext>
            </a:extLst>
          </p:cNvPr>
          <p:cNvSpPr txBox="1"/>
          <p:nvPr/>
        </p:nvSpPr>
        <p:spPr>
          <a:xfrm>
            <a:off x="2406080" y="659116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https://jang-inspiration.com/generative-model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214E9F-9F17-6826-458D-382DADBD4F0C}"/>
              </a:ext>
            </a:extLst>
          </p:cNvPr>
          <p:cNvSpPr/>
          <p:nvPr/>
        </p:nvSpPr>
        <p:spPr>
          <a:xfrm>
            <a:off x="344488" y="2990850"/>
            <a:ext cx="9217025" cy="1323976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996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Encoder(keras.layers.Layer):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self.hidden_layer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keras.layers.Dense(units=hidden_dim,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self.hidden_layer(input_features)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Decoder(keras.layers.Layer):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super(Decoder,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self.output_layer =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keras.layers.Dense(units=original_dim, activation=tf.nn.relu)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encoded):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activation = self.output_layer(encoded)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activation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627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409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Autoencoder(keras.Model):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__init__(self, hidden_dim, original_dim):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super(Autoencoder, self).__init__()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self.loss = []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self.encoder = Encoder(hidden_dim=hidden_dim)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self.decoder = Decoder(hidden_dim=hidden_dim, original_dim=original_dim)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def call(self, input_features):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encoded = self.encoder(input_features)</a:t>
            </a: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        reconstructed = self.decoder(encoded)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return reconstructed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331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Train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train(model, loss, opt, dataset, epochs=20):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for epoch in range(epochs):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epoch_loss =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for images in dataset: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with tf.GradientTape() as tape: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preds = model(images)    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</a:t>
            </a: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loss_values = loss(preds, images)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ko-KR" altLang="en-US" sz="1400">
                <a:latin typeface="+mn-ea"/>
              </a:rPr>
              <a:t>                </a:t>
            </a:r>
            <a:r>
              <a:rPr lang="en-US" altLang="ko-KR" sz="1400">
                <a:latin typeface="+mn-ea"/>
              </a:rPr>
              <a:t>gradients = tape.gradient(loss_values, model.trainable_variables)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opt.apply_gradients(zip(gradients, model.trainable_variables))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epoch_loss = epoch_loss + loss_values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model.loss.append(epoch_loss)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DCBAFC-79E2-FB63-AF6C-717A5B71EF0D}"/>
              </a:ext>
            </a:extLst>
          </p:cNvPr>
          <p:cNvSpPr/>
          <p:nvPr/>
        </p:nvSpPr>
        <p:spPr>
          <a:xfrm>
            <a:off x="344488" y="3697552"/>
            <a:ext cx="9217025" cy="44990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C6D-E77B-080A-A0C9-466D18F0587B}"/>
              </a:ext>
            </a:extLst>
          </p:cNvPr>
          <p:cNvSpPr txBox="1"/>
          <p:nvPr/>
        </p:nvSpPr>
        <p:spPr>
          <a:xfrm>
            <a:off x="351803" y="3673488"/>
            <a:ext cx="1216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21036A8-C7A5-4D1D-844C-253A96894748}"/>
              </a:ext>
            </a:extLst>
          </p:cNvPr>
          <p:cNvSpPr/>
          <p:nvPr/>
        </p:nvSpPr>
        <p:spPr>
          <a:xfrm>
            <a:off x="344488" y="3131138"/>
            <a:ext cx="9217025" cy="45026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Lo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8872F-F357-7A97-BC46-A5B1F94DC992}"/>
              </a:ext>
            </a:extLst>
          </p:cNvPr>
          <p:cNvSpPr txBox="1"/>
          <p:nvPr/>
        </p:nvSpPr>
        <p:spPr>
          <a:xfrm>
            <a:off x="351803" y="3107074"/>
            <a:ext cx="3161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실행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4D6182-1791-5A38-7C08-3DFF3283125D}"/>
              </a:ext>
            </a:extLst>
          </p:cNvPr>
          <p:cNvSpPr/>
          <p:nvPr/>
        </p:nvSpPr>
        <p:spPr>
          <a:xfrm>
            <a:off x="344488" y="4264634"/>
            <a:ext cx="9217025" cy="655710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A5D6E-C5F6-7F80-899F-4206ED697047}"/>
              </a:ext>
            </a:extLst>
          </p:cNvPr>
          <p:cNvSpPr txBox="1"/>
          <p:nvPr/>
        </p:nvSpPr>
        <p:spPr>
          <a:xfrm>
            <a:off x="351803" y="4262410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00B050"/>
                </a:solidFill>
                <a:latin typeface="+mn-ea"/>
              </a:rPr>
              <a:t>Loss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를 사용하여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최적화</a:t>
            </a:r>
          </a:p>
        </p:txBody>
      </p:sp>
    </p:spTree>
    <p:extLst>
      <p:ext uri="{BB962C8B-B14F-4D97-AF65-F5344CB8AC3E}">
        <p14:creationId xmlns:p14="http://schemas.microsoft.com/office/powerpoint/2010/main" val="298175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A0C4B934-A837-6A48-8FC1-BC1732450A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" t="10889" r="7722"/>
          <a:stretch/>
        </p:blipFill>
        <p:spPr>
          <a:xfrm>
            <a:off x="487680" y="1166949"/>
            <a:ext cx="4284617" cy="3206864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B572EE-E95D-BC88-B701-4649B79D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8993" r="8929" b="10020"/>
          <a:stretch/>
        </p:blipFill>
        <p:spPr>
          <a:xfrm>
            <a:off x="416496" y="4385930"/>
            <a:ext cx="9098134" cy="185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58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029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 = f(y) = f(h(x))</a:t>
            </a:r>
          </a:p>
          <a:p>
            <a:pPr lvl="2"/>
            <a:r>
              <a:rPr lang="en-US" altLang="ko-KR" sz="1400">
                <a:latin typeface="+mn-ea"/>
              </a:rPr>
              <a:t>y = h(x)			: Encoder</a:t>
            </a:r>
          </a:p>
          <a:p>
            <a:pPr lvl="3"/>
            <a:r>
              <a:rPr lang="ko-KR" altLang="en-US" sz="1400">
                <a:latin typeface="+mn-ea"/>
              </a:rPr>
              <a:t>일반적으로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x, r</a:t>
            </a:r>
            <a:r>
              <a:rPr lang="ko-KR" altLang="en-US" sz="1400">
                <a:latin typeface="+mn-ea"/>
              </a:rPr>
              <a:t>보다 차원이 낮다</a:t>
            </a:r>
            <a:r>
              <a:rPr lang="en-US" altLang="ko-KR" sz="1400">
                <a:latin typeface="+mn-ea"/>
              </a:rPr>
              <a:t>.</a:t>
            </a:r>
          </a:p>
          <a:p>
            <a:pPr lvl="3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는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의 특징으로 볼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latin typeface="+mn-ea"/>
              </a:rPr>
              <a:t>r = f(y)			: Decoder</a:t>
            </a:r>
          </a:p>
          <a:p>
            <a:pPr lvl="2"/>
            <a:r>
              <a:rPr lang="en-US" altLang="ko-KR" sz="1400">
                <a:latin typeface="+mn-ea"/>
              </a:rPr>
              <a:t>e = x - r			: </a:t>
            </a:r>
            <a:r>
              <a:rPr lang="ko-KR" altLang="en-US" sz="1400">
                <a:latin typeface="+mn-ea"/>
              </a:rPr>
              <a:t>오차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계층적으로 구성할 수 있다</a:t>
            </a:r>
            <a:r>
              <a:rPr lang="en-US" altLang="ko-KR" sz="1400">
                <a:latin typeface="+mn-ea"/>
              </a:rPr>
              <a:t>.</a:t>
            </a:r>
          </a:p>
          <a:p>
            <a:pPr lvl="2"/>
            <a:r>
              <a:rPr lang="en-US" altLang="ko-KR" sz="1400">
                <a:solidFill>
                  <a:srgbClr val="00B050"/>
                </a:solidFill>
                <a:latin typeface="+mn-ea"/>
              </a:rPr>
              <a:t>h(x)</a:t>
            </a:r>
            <a:r>
              <a:rPr lang="ko-KR" altLang="en-US" sz="1400">
                <a:solidFill>
                  <a:srgbClr val="00B050"/>
                </a:solidFill>
                <a:latin typeface="+mn-ea"/>
              </a:rPr>
              <a:t>를 가공하여 여러가지 효과를 줄 수 있다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.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</a:t>
            </a:r>
            <a:r>
              <a:rPr lang="ko-KR" altLang="en-US" sz="1400">
                <a:latin typeface="+mn-ea"/>
              </a:rPr>
              <a:t>을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와 관련 있지만 다른 것을 배치하여 학습 가능</a:t>
            </a:r>
            <a:endParaRPr lang="en-US" altLang="ko-KR" sz="1400">
              <a:latin typeface="+mn-ea"/>
            </a:endParaRPr>
          </a:p>
          <a:p>
            <a:pPr lvl="3"/>
            <a:r>
              <a:rPr lang="ko-KR" altLang="en-US" sz="1400">
                <a:latin typeface="+mn-ea"/>
              </a:rPr>
              <a:t>예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x.</a:t>
            </a:r>
            <a:r>
              <a:rPr lang="ko-KR" altLang="en-US" sz="1400">
                <a:latin typeface="+mn-ea"/>
              </a:rPr>
              <a:t> 영어</a:t>
            </a:r>
            <a:r>
              <a:rPr lang="en-US" altLang="ko-KR" sz="1400">
                <a:latin typeface="+mn-ea"/>
              </a:rPr>
              <a:t>, r.</a:t>
            </a:r>
            <a:r>
              <a:rPr lang="ko-KR" altLang="en-US" sz="1400">
                <a:latin typeface="+mn-ea"/>
              </a:rPr>
              <a:t> 프랑스어 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사용 </a:t>
            </a:r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			: CF (Collaborative Filtering, </a:t>
            </a:r>
            <a:r>
              <a:rPr lang="ko-KR" altLang="en-US" sz="1400">
                <a:latin typeface="+mn-ea"/>
              </a:rPr>
              <a:t>협업 필터링</a:t>
            </a:r>
            <a:r>
              <a:rPr lang="en-US" altLang="ko-KR" sz="1400">
                <a:latin typeface="+mn-ea"/>
              </a:rPr>
              <a:t>) </a:t>
            </a:r>
            <a:r>
              <a:rPr lang="ko-KR" altLang="en-US" sz="1400">
                <a:latin typeface="+mn-ea"/>
              </a:rPr>
              <a:t>모델 구축에 유리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</a:t>
            </a:r>
          </a:p>
          <a:p>
            <a:pPr lvl="2"/>
            <a:r>
              <a:rPr lang="ko-KR" altLang="en-US" sz="1400">
                <a:latin typeface="+mn-ea"/>
              </a:rPr>
              <a:t>얼굴에서 안경을 제거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RNN, LSTM, GRU		: </a:t>
            </a:r>
            <a:r>
              <a:rPr lang="ko-KR" altLang="en-US" sz="1400">
                <a:latin typeface="+mn-ea"/>
              </a:rPr>
              <a:t>텍스트 데이터 처리에 유리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EE008-6A83-CC5D-0F93-B9A54FBC1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035" y="1382148"/>
            <a:ext cx="3617478" cy="247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A2687E-18CA-73E3-C738-FB6E382FBCF5}"/>
              </a:ext>
            </a:extLst>
          </p:cNvPr>
          <p:cNvSpPr txBox="1"/>
          <p:nvPr/>
        </p:nvSpPr>
        <p:spPr>
          <a:xfrm>
            <a:off x="5944034" y="3789040"/>
            <a:ext cx="361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8018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AutoEncoder</a:t>
            </a:r>
            <a:r>
              <a:rPr lang="ko-KR" altLang="en-US" sz="1600">
                <a:latin typeface="+mn-ea"/>
              </a:rPr>
              <a:t> 모델</a:t>
            </a:r>
            <a:endParaRPr lang="en-US" altLang="ko-KR" sz="160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A0B85AF-E65C-F746-4127-EB2E21E0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2597146"/>
            <a:ext cx="4392488" cy="28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678063-97B7-8E62-B909-CB43AAA1BADD}"/>
              </a:ext>
            </a:extLst>
          </p:cNvPr>
          <p:cNvSpPr txBox="1"/>
          <p:nvPr/>
        </p:nvSpPr>
        <p:spPr>
          <a:xfrm>
            <a:off x="416494" y="5545387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344486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Stacked AutoEncoder</a:t>
            </a:r>
            <a:endParaRPr lang="ko-KR" altLang="en-US" sz="140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C8A2195-AE20-243B-1D10-1FC67010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4" y="2391440"/>
            <a:ext cx="4021670" cy="30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E05811-0269-0D1D-F412-9BC7D6922B9F}"/>
              </a:ext>
            </a:extLst>
          </p:cNvPr>
          <p:cNvSpPr txBox="1"/>
          <p:nvPr/>
        </p:nvSpPr>
        <p:spPr>
          <a:xfrm>
            <a:off x="4958950" y="2043148"/>
            <a:ext cx="4608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Sparse AutoEncoder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100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1633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Dense</a:t>
            </a:r>
          </a:p>
          <a:p>
            <a:pPr marL="357188" indent="-182563"/>
            <a:r>
              <a:rPr lang="en-US" altLang="ko-KR" sz="1200">
                <a:latin typeface="+mn-ea"/>
              </a:rPr>
              <a:t>NN (Neural Network)</a:t>
            </a:r>
          </a:p>
          <a:p>
            <a:pPr marL="357188" indent="-182563"/>
            <a:r>
              <a:rPr lang="en-US" altLang="ko-KR" sz="1200">
                <a:latin typeface="+mn-ea"/>
              </a:rPr>
              <a:t>Fully Connected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밀집망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FE1C31A-6B9A-68AC-E247-9AE0AC0D71AA}"/>
              </a:ext>
            </a:extLst>
          </p:cNvPr>
          <p:cNvCxnSpPr/>
          <p:nvPr/>
        </p:nvCxnSpPr>
        <p:spPr>
          <a:xfrm>
            <a:off x="351284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45689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CFC1F4C-3514-7156-A577-AD43DF5B6498}"/>
              </a:ext>
            </a:extLst>
          </p:cNvPr>
          <p:cNvCxnSpPr/>
          <p:nvPr/>
        </p:nvCxnSpPr>
        <p:spPr>
          <a:xfrm>
            <a:off x="5296970" y="299695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Dense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91CA0E-66C8-9756-4E0A-6D7D5AC966E1}"/>
              </a:ext>
            </a:extLst>
          </p:cNvPr>
          <p:cNvSpPr txBox="1"/>
          <p:nvPr/>
        </p:nvSpPr>
        <p:spPr>
          <a:xfrm>
            <a:off x="2360712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A06BE2-09E6-2B78-18FE-325ACC5C26A6}"/>
              </a:ext>
            </a:extLst>
          </p:cNvPr>
          <p:cNvSpPr txBox="1"/>
          <p:nvPr/>
        </p:nvSpPr>
        <p:spPr>
          <a:xfrm>
            <a:off x="5889224" y="2256837"/>
            <a:ext cx="1080000" cy="400110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Vector</a:t>
            </a:r>
          </a:p>
          <a:p>
            <a:pPr algn="ctr"/>
            <a:r>
              <a:rPr lang="en-US" altLang="ko-KR" sz="1000">
                <a:latin typeface="+mn-ea"/>
              </a:rPr>
              <a:t>(1</a:t>
            </a:r>
            <a:r>
              <a:rPr lang="ko-KR" altLang="en-US" sz="1000">
                <a:latin typeface="+mn-ea"/>
              </a:rPr>
              <a:t>차원 </a:t>
            </a:r>
            <a:r>
              <a:rPr lang="en-US" altLang="ko-KR" sz="1000">
                <a:latin typeface="+mn-ea"/>
              </a:rPr>
              <a:t>Tensor)</a:t>
            </a:r>
            <a:endParaRPr lang="ko-KR" altLang="en-US" sz="100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EDA922-C1B4-7949-E3E0-E31E709889AF}"/>
              </a:ext>
            </a:extLst>
          </p:cNvPr>
          <p:cNvSpPr/>
          <p:nvPr/>
        </p:nvSpPr>
        <p:spPr>
          <a:xfrm>
            <a:off x="2360712" y="4005064"/>
            <a:ext cx="1080000" cy="21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0B3157-73FD-00B3-9762-AD21AE4A55D8}"/>
              </a:ext>
            </a:extLst>
          </p:cNvPr>
          <p:cNvSpPr/>
          <p:nvPr/>
        </p:nvSpPr>
        <p:spPr>
          <a:xfrm>
            <a:off x="5889224" y="4005064"/>
            <a:ext cx="1080000" cy="21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7ECD3D-29DE-2BC8-F5A1-6C327C541814}"/>
              </a:ext>
            </a:extLst>
          </p:cNvPr>
          <p:cNvSpPr/>
          <p:nvPr/>
        </p:nvSpPr>
        <p:spPr>
          <a:xfrm>
            <a:off x="4124968" y="4005064"/>
            <a:ext cx="1080000" cy="21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C65F39-B7C3-F9A4-8A2B-74E879DA685F}"/>
              </a:ext>
            </a:extLst>
          </p:cNvPr>
          <p:cNvCxnSpPr/>
          <p:nvPr/>
        </p:nvCxnSpPr>
        <p:spPr>
          <a:xfrm>
            <a:off x="351284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2A59450-33AB-22DA-95E4-3ED7E731A9D3}"/>
              </a:ext>
            </a:extLst>
          </p:cNvPr>
          <p:cNvCxnSpPr/>
          <p:nvPr/>
        </p:nvCxnSpPr>
        <p:spPr>
          <a:xfrm>
            <a:off x="351284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C8DB1A-6279-50EF-EBB7-A5CD8E8F0E07}"/>
              </a:ext>
            </a:extLst>
          </p:cNvPr>
          <p:cNvCxnSpPr/>
          <p:nvPr/>
        </p:nvCxnSpPr>
        <p:spPr>
          <a:xfrm>
            <a:off x="351284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EF4612F-DC0D-336B-3645-55FFB80661CE}"/>
              </a:ext>
            </a:extLst>
          </p:cNvPr>
          <p:cNvCxnSpPr/>
          <p:nvPr/>
        </p:nvCxnSpPr>
        <p:spPr>
          <a:xfrm>
            <a:off x="5296970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E385B94-4328-90DA-3124-C214FB8DF407}"/>
              </a:ext>
            </a:extLst>
          </p:cNvPr>
          <p:cNvCxnSpPr/>
          <p:nvPr/>
        </p:nvCxnSpPr>
        <p:spPr>
          <a:xfrm>
            <a:off x="5296970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E7E2067-94FD-2AC1-4C8D-ED9627184D7F}"/>
              </a:ext>
            </a:extLst>
          </p:cNvPr>
          <p:cNvCxnSpPr/>
          <p:nvPr/>
        </p:nvCxnSpPr>
        <p:spPr>
          <a:xfrm>
            <a:off x="5296970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BE328D1-5A3F-FC4C-B3C1-187A19E941D3}"/>
              </a:ext>
            </a:extLst>
          </p:cNvPr>
          <p:cNvSpPr txBox="1"/>
          <p:nvPr/>
        </p:nvSpPr>
        <p:spPr>
          <a:xfrm>
            <a:off x="2360712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744EA-6657-6F39-1797-22E96DB4E260}"/>
              </a:ext>
            </a:extLst>
          </p:cNvPr>
          <p:cNvSpPr txBox="1"/>
          <p:nvPr/>
        </p:nvSpPr>
        <p:spPr>
          <a:xfrm>
            <a:off x="5889224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9B651F-6505-3DE5-99C7-516C2D04F690}"/>
              </a:ext>
            </a:extLst>
          </p:cNvPr>
          <p:cNvSpPr txBox="1"/>
          <p:nvPr/>
        </p:nvSpPr>
        <p:spPr>
          <a:xfrm>
            <a:off x="4124968" y="4015391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Conv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7E3DF4-C7FA-378E-218C-E69D4DDBCC58}"/>
              </a:ext>
            </a:extLst>
          </p:cNvPr>
          <p:cNvSpPr txBox="1"/>
          <p:nvPr/>
        </p:nvSpPr>
        <p:spPr>
          <a:xfrm>
            <a:off x="2360712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  <a:endParaRPr lang="ko-KR" altLang="en-US" sz="100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FC7015-73A8-72D0-4E35-BB9C3DD82AFA}"/>
              </a:ext>
            </a:extLst>
          </p:cNvPr>
          <p:cNvSpPr txBox="1"/>
          <p:nvPr/>
        </p:nvSpPr>
        <p:spPr>
          <a:xfrm>
            <a:off x="5889224" y="4772082"/>
            <a:ext cx="1080000" cy="553998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Tensor</a:t>
            </a:r>
          </a:p>
          <a:p>
            <a:pPr algn="ctr"/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(Feature)</a:t>
            </a:r>
            <a:endParaRPr lang="ko-KR" altLang="en-US" sz="1000">
              <a:latin typeface="+mn-ea"/>
            </a:endParaRPr>
          </a:p>
        </p:txBody>
      </p:sp>
      <p:sp>
        <p:nvSpPr>
          <p:cNvPr id="38" name="내용 개체 틀 4">
            <a:extLst>
              <a:ext uri="{FF2B5EF4-FFF2-40B4-BE49-F238E27FC236}">
                <a16:creationId xmlns:a16="http://schemas.microsoft.com/office/drawing/2014/main" id="{EA4E56F5-8EF4-1F8D-EDC8-57582A01F2A9}"/>
              </a:ext>
            </a:extLst>
          </p:cNvPr>
          <p:cNvSpPr txBox="1">
            <a:spLocks/>
          </p:cNvSpPr>
          <p:nvPr/>
        </p:nvSpPr>
        <p:spPr>
          <a:xfrm>
            <a:off x="6969124" y="4005064"/>
            <a:ext cx="2556244" cy="264072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CNN </a:t>
            </a:r>
          </a:p>
          <a:p>
            <a:pPr marL="357188" indent="-182563"/>
            <a:r>
              <a:rPr lang="en-US" altLang="ko-KR" sz="1200">
                <a:latin typeface="+mn-ea"/>
              </a:rPr>
              <a:t>Convolutional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합성곱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Conv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 </a:t>
            </a:r>
            <a:r>
              <a:rPr lang="en-US" altLang="ko-KR" sz="1200">
                <a:latin typeface="+mn-ea"/>
              </a:rPr>
              <a:t>tensor</a:t>
            </a:r>
            <a:r>
              <a:rPr lang="ko-KR" altLang="en-US" sz="1200">
                <a:latin typeface="+mn-ea"/>
              </a:rPr>
              <a:t>에 </a:t>
            </a:r>
            <a:r>
              <a:rPr lang="en-US" altLang="ko-KR" sz="1200">
                <a:latin typeface="+mn-ea"/>
              </a:rPr>
              <a:t>filte</a:t>
            </a:r>
            <a:r>
              <a:rPr lang="ko-KR" altLang="en-US" sz="1200">
                <a:latin typeface="+mn-ea"/>
              </a:rPr>
              <a:t>를 적용하여 </a:t>
            </a:r>
            <a:r>
              <a:rPr lang="en-US" altLang="ko-KR" sz="1200">
                <a:latin typeface="+mn-ea"/>
              </a:rPr>
              <a:t>Feature (</a:t>
            </a:r>
            <a:r>
              <a:rPr lang="ko-KR" altLang="en-US" sz="1200">
                <a:latin typeface="+mn-ea"/>
              </a:rPr>
              <a:t>특징맵</a:t>
            </a:r>
            <a:r>
              <a:rPr lang="en-US" altLang="ko-KR" sz="1200">
                <a:latin typeface="+mn-ea"/>
              </a:rPr>
              <a:t>)</a:t>
            </a:r>
            <a:r>
              <a:rPr lang="ko-KR" altLang="en-US" sz="1200">
                <a:latin typeface="+mn-ea"/>
              </a:rPr>
              <a:t>을 생성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Pooling</a:t>
            </a:r>
          </a:p>
          <a:p>
            <a:pPr marL="357188" indent="-182563"/>
            <a:r>
              <a:rPr lang="ko-KR" altLang="en-US" sz="1200">
                <a:latin typeface="+mn-ea"/>
              </a:rPr>
              <a:t>입력을 요약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73A116B-6A73-5603-DD8F-ED05D4D234C0}"/>
              </a:ext>
            </a:extLst>
          </p:cNvPr>
          <p:cNvSpPr/>
          <p:nvPr/>
        </p:nvSpPr>
        <p:spPr>
          <a:xfrm>
            <a:off x="576110" y="4005064"/>
            <a:ext cx="1080000" cy="2160000"/>
          </a:xfrm>
          <a:prstGeom prst="rect">
            <a:avLst/>
          </a:prstGeom>
          <a:solidFill>
            <a:srgbClr val="FEFCD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C72D489-29D6-A200-3BB0-CAEA7338C662}"/>
              </a:ext>
            </a:extLst>
          </p:cNvPr>
          <p:cNvCxnSpPr/>
          <p:nvPr/>
        </p:nvCxnSpPr>
        <p:spPr>
          <a:xfrm>
            <a:off x="1728238" y="504908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A48407C-BDFE-06D3-B66F-69FC63ADD159}"/>
              </a:ext>
            </a:extLst>
          </p:cNvPr>
          <p:cNvCxnSpPr/>
          <p:nvPr/>
        </p:nvCxnSpPr>
        <p:spPr>
          <a:xfrm>
            <a:off x="1728238" y="558914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49767B3-522D-C155-FBB2-A8EDC9438D05}"/>
              </a:ext>
            </a:extLst>
          </p:cNvPr>
          <p:cNvCxnSpPr/>
          <p:nvPr/>
        </p:nvCxnSpPr>
        <p:spPr>
          <a:xfrm>
            <a:off x="1728238" y="4509021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55D0B5-34C5-8DA9-19E0-F015BC62F261}"/>
              </a:ext>
            </a:extLst>
          </p:cNvPr>
          <p:cNvSpPr txBox="1"/>
          <p:nvPr/>
        </p:nvSpPr>
        <p:spPr>
          <a:xfrm>
            <a:off x="576110" y="4925970"/>
            <a:ext cx="108000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/>
            <a:r>
              <a:rPr lang="ko-KR" altLang="en-US" sz="1000">
                <a:latin typeface="+mn-ea"/>
              </a:rPr>
              <a:t>이미지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AF8BBD9-10F1-9ADB-F9AA-D33B6D10546C}"/>
              </a:ext>
            </a:extLst>
          </p:cNvPr>
          <p:cNvSpPr>
            <a:spLocks noChangeAspect="1"/>
          </p:cNvSpPr>
          <p:nvPr/>
        </p:nvSpPr>
        <p:spPr>
          <a:xfrm>
            <a:off x="4574968" y="1826295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7FB8931-55DB-8754-3E8F-8BB43CE17CB9}"/>
              </a:ext>
            </a:extLst>
          </p:cNvPr>
          <p:cNvSpPr>
            <a:spLocks noChangeAspect="1"/>
          </p:cNvSpPr>
          <p:nvPr/>
        </p:nvSpPr>
        <p:spPr>
          <a:xfrm>
            <a:off x="4574968" y="2366538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9255747-03ED-E70B-C922-F635046D6997}"/>
              </a:ext>
            </a:extLst>
          </p:cNvPr>
          <p:cNvSpPr>
            <a:spLocks noChangeAspect="1"/>
          </p:cNvSpPr>
          <p:nvPr/>
        </p:nvSpPr>
        <p:spPr>
          <a:xfrm>
            <a:off x="4574968" y="2906781"/>
            <a:ext cx="180000" cy="180000"/>
          </a:xfrm>
          <a:prstGeom prst="ellipse">
            <a:avLst/>
          </a:prstGeom>
          <a:solidFill>
            <a:srgbClr val="01CB9B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6B22DFCA-884E-8D58-7581-5CAE8B649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8" t="11129" r="7912" b="24347"/>
          <a:stretch/>
        </p:blipFill>
        <p:spPr bwMode="auto">
          <a:xfrm>
            <a:off x="4228424" y="4839621"/>
            <a:ext cx="873088" cy="49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394488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1412875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1952875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13" idx="1"/>
          </p:cNvCxnSpPr>
          <p:nvPr/>
        </p:nvCxnSpPr>
        <p:spPr>
          <a:xfrm>
            <a:off x="3313403" y="2312875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3437709"/>
            <a:ext cx="9217025" cy="29915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Denoising images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이미지 잡음 제거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원본 이미지의 손상이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거치면 복원 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 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1400">
                <a:latin typeface="+mn-ea"/>
              </a:rPr>
              <a:t>이미지에서 사람 지우기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손상된 텍스트에서 누락된 단어 예측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solidFill>
                  <a:srgbClr val="0070C0"/>
                </a:solidFill>
                <a:latin typeface="+mn-ea"/>
              </a:rPr>
              <a:t>Anommaly Detection</a:t>
            </a:r>
            <a:r>
              <a:rPr lang="en-US" altLang="ko-KR" sz="1600">
                <a:latin typeface="+mn-ea"/>
              </a:rPr>
              <a:t> (</a:t>
            </a:r>
            <a:r>
              <a:rPr lang="ko-KR" altLang="en-US" sz="1600">
                <a:latin typeface="+mn-ea"/>
              </a:rPr>
              <a:t>이상 탐지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사용하여 학습 한다</a:t>
            </a:r>
            <a:r>
              <a:rPr lang="en-US" altLang="ko-KR" sz="1400">
                <a:latin typeface="+mn-ea"/>
              </a:rPr>
              <a:t>. (</a:t>
            </a:r>
            <a:r>
              <a:rPr lang="ko-KR" altLang="en-US" sz="1400">
                <a:latin typeface="+mn-ea"/>
              </a:rPr>
              <a:t>디코딩 후 </a:t>
            </a:r>
            <a:r>
              <a:rPr lang="en-US" altLang="ko-KR" sz="1400">
                <a:latin typeface="+mn-ea"/>
              </a:rPr>
              <a:t>Loss Function </a:t>
            </a:r>
            <a:r>
              <a:rPr lang="ko-KR" altLang="en-US" sz="1400">
                <a:latin typeface="+mn-ea"/>
              </a:rPr>
              <a:t>값 확인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비정상 이미지로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하면 </a:t>
            </a:r>
            <a:r>
              <a:rPr lang="en-US" altLang="ko-KR" sz="1400">
                <a:latin typeface="+mn-ea"/>
              </a:rPr>
              <a:t>Loss Function</a:t>
            </a:r>
            <a:r>
              <a:rPr lang="ko-KR" altLang="en-US" sz="1400">
                <a:latin typeface="+mn-ea"/>
              </a:rPr>
              <a:t>값이 확연하게 다를 것 이다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신용카드 이상 거래 탐지</a:t>
            </a:r>
            <a:r>
              <a:rPr lang="en-US" altLang="ko-KR" sz="1400">
                <a:latin typeface="+mn-ea"/>
              </a:rPr>
              <a:t>: https://github.com/KerasKorea/KEKOxTutorial/blob/master/20_Keras</a:t>
            </a:r>
            <a:r>
              <a:rPr lang="ko-KR" altLang="en-US" sz="1400">
                <a:latin typeface="+mn-ea"/>
              </a:rPr>
              <a:t>의 </a:t>
            </a:r>
            <a:r>
              <a:rPr lang="en-US" altLang="ko-KR" sz="1400">
                <a:latin typeface="+mn-ea"/>
              </a:rPr>
              <a:t>Autoencoder</a:t>
            </a:r>
            <a:r>
              <a:rPr lang="ko-KR" altLang="en-US" sz="1400">
                <a:latin typeface="+mn-ea"/>
              </a:rPr>
              <a:t>를 활용해 신용카드 이상 거래 탐지하기</a:t>
            </a:r>
            <a:r>
              <a:rPr lang="en-US" altLang="ko-KR" sz="1400">
                <a:latin typeface="+mn-ea"/>
              </a:rPr>
              <a:t>.md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2694361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E3A9EE3-F8A2-C31A-7EFC-9D978F18F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22368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FF54A60-BC79-9581-162F-3691BE757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4296018"/>
            <a:ext cx="3390098" cy="20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generation (</a:t>
            </a:r>
            <a:r>
              <a:rPr lang="ko-KR" altLang="en-US" sz="1600">
                <a:latin typeface="+mn-ea"/>
              </a:rPr>
              <a:t>이미지 생성</a:t>
            </a:r>
            <a:r>
              <a:rPr lang="en-US" altLang="ko-KR" sz="1600">
                <a:latin typeface="+mn-ea"/>
              </a:rPr>
              <a:t>) : VAE (Variational AutoEncoder)</a:t>
            </a: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확률 분포를 따르는 압축된 표현을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확률 분포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압축된 표현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으로 디코더를 통해 이미지를 생성 한다</a:t>
            </a:r>
            <a:r>
              <a:rPr lang="en-US" altLang="ko-KR" sz="1400">
                <a:latin typeface="+mn-ea"/>
              </a:rPr>
              <a:t>.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7DC58066-9733-C5F9-AB91-60A8C019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2" y="2254749"/>
            <a:ext cx="5691900" cy="196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29A207E-7CEB-D9C4-A098-7CCBEDD3933B}"/>
              </a:ext>
            </a:extLst>
          </p:cNvPr>
          <p:cNvSpPr txBox="1"/>
          <p:nvPr/>
        </p:nvSpPr>
        <p:spPr>
          <a:xfrm>
            <a:off x="632520" y="6351721"/>
            <a:ext cx="78754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https://kr.mathworks.com/help/deeplearning/ug/train-a-variational-autoencoder-vae-to-generate-images.html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4E83E2-0D74-6DE5-1334-0F3545E3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4458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12875"/>
            <a:ext cx="9217025" cy="174201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Dimensionally Reduction (</a:t>
            </a:r>
            <a:r>
              <a:rPr lang="ko-KR" altLang="en-US" sz="1600">
                <a:latin typeface="+mn-ea"/>
              </a:rPr>
              <a:t>차원 감소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(Principal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Component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Analysis,</a:t>
            </a:r>
            <a:r>
              <a:rPr lang="ko-KR" altLang="en-US" sz="1400">
                <a:latin typeface="+mn-ea"/>
              </a:rPr>
              <a:t> 주성분 분석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과 유사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PCA</a:t>
            </a:r>
            <a:r>
              <a:rPr lang="ko-KR" altLang="en-US" sz="1400">
                <a:latin typeface="+mn-ea"/>
              </a:rPr>
              <a:t>는 선형적으로 차원 감소</a:t>
            </a:r>
            <a:r>
              <a:rPr lang="en-US" altLang="ko-KR" sz="1400">
                <a:latin typeface="+mn-ea"/>
              </a:rPr>
              <a:t>.  AutoEncoder</a:t>
            </a:r>
            <a:r>
              <a:rPr lang="ko-KR" altLang="en-US" sz="1400">
                <a:latin typeface="+mn-ea"/>
              </a:rPr>
              <a:t>는 비선형적으로 차원 감소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Recommendation Engines (</a:t>
            </a:r>
            <a:r>
              <a:rPr lang="ko-KR" altLang="en-US" sz="1600">
                <a:latin typeface="+mn-ea"/>
              </a:rPr>
              <a:t>추천 엔진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Image Recognnition (</a:t>
            </a:r>
            <a:r>
              <a:rPr lang="ko-KR" altLang="en-US" sz="1600">
                <a:latin typeface="+mn-ea"/>
              </a:rPr>
              <a:t>이미지 인식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0F979BD-3B18-1F6B-2DF0-C008F9EEA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576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1061918" y="5265104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341918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59176-C2E0-725A-265D-C62EEE88CC52}"/>
              </a:ext>
            </a:extLst>
          </p:cNvPr>
          <p:cNvSpPr/>
          <p:nvPr/>
        </p:nvSpPr>
        <p:spPr>
          <a:xfrm>
            <a:off x="1693403" y="4905104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377F211-4D55-AAA0-06E1-D561D24977FF}"/>
              </a:ext>
            </a:extLst>
          </p:cNvPr>
          <p:cNvCxnSpPr>
            <a:cxnSpLocks/>
            <a:stCxn id="25" idx="3"/>
            <a:endCxn id="40" idx="1"/>
          </p:cNvCxnSpPr>
          <p:nvPr/>
        </p:nvCxnSpPr>
        <p:spPr>
          <a:xfrm>
            <a:off x="3313403" y="5265104"/>
            <a:ext cx="5528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33744405-05EC-248D-DDCE-194892DB4B38}"/>
              </a:ext>
            </a:extLst>
          </p:cNvPr>
          <p:cNvSpPr txBox="1">
            <a:spLocks/>
          </p:cNvSpPr>
          <p:nvPr/>
        </p:nvSpPr>
        <p:spPr>
          <a:xfrm>
            <a:off x="344488" y="1426291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Style Transfer : </a:t>
            </a:r>
            <a:r>
              <a:rPr lang="ko-KR" altLang="en-US" sz="1600">
                <a:latin typeface="+mn-ea"/>
              </a:rPr>
              <a:t>학습한 스타일로 스타일 변환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로 압축한 것을 디코더 </a:t>
            </a:r>
            <a:r>
              <a:rPr lang="en-US" altLang="ko-KR" sz="1400">
                <a:latin typeface="+mn-ea"/>
              </a:rPr>
              <a:t>B</a:t>
            </a:r>
            <a:r>
              <a:rPr lang="ko-KR" altLang="en-US" sz="1400">
                <a:latin typeface="+mn-ea"/>
              </a:rPr>
              <a:t>로 복원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D2193D2-3BE7-B34B-BA70-669060789D53}"/>
              </a:ext>
            </a:extLst>
          </p:cNvPr>
          <p:cNvSpPr/>
          <p:nvPr/>
        </p:nvSpPr>
        <p:spPr>
          <a:xfrm>
            <a:off x="8841513" y="4365104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FBEC1C-31F8-D926-8524-35017E8C2B92}"/>
              </a:ext>
            </a:extLst>
          </p:cNvPr>
          <p:cNvSpPr txBox="1"/>
          <p:nvPr/>
        </p:nvSpPr>
        <p:spPr>
          <a:xfrm>
            <a:off x="1324138" y="564659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D93B8D-9E1C-22F7-F8E5-892F30804174}"/>
              </a:ext>
            </a:extLst>
          </p:cNvPr>
          <p:cNvSpPr/>
          <p:nvPr/>
        </p:nvSpPr>
        <p:spPr>
          <a:xfrm>
            <a:off x="394488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A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9FD7E9F-B6FE-DEDF-F95D-06BC5545B5A0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06191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1B0EBDB-FF5D-C7F6-5245-3B170ADFBDD4}"/>
              </a:ext>
            </a:extLst>
          </p:cNvPr>
          <p:cNvSpPr/>
          <p:nvPr/>
        </p:nvSpPr>
        <p:spPr>
          <a:xfrm>
            <a:off x="341918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A</a:t>
            </a:r>
            <a:endParaRPr lang="ko-KR" altLang="en-US" sz="16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68EA67-25B6-6F67-502F-47B02CA86378}"/>
              </a:ext>
            </a:extLst>
          </p:cNvPr>
          <p:cNvSpPr/>
          <p:nvPr/>
        </p:nvSpPr>
        <p:spPr>
          <a:xfrm>
            <a:off x="1693403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4E29E-45EA-CF53-E74D-92DDB3ED1AE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31340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62244E-8DB1-85ED-88C2-6825F7005233}"/>
              </a:ext>
            </a:extLst>
          </p:cNvPr>
          <p:cNvSpPr/>
          <p:nvPr/>
        </p:nvSpPr>
        <p:spPr>
          <a:xfrm>
            <a:off x="884151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더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en-US" altLang="ko-KR" sz="1600">
                <a:solidFill>
                  <a:schemeClr val="tx1"/>
                </a:solidFill>
                <a:latin typeface="+mn-ea"/>
              </a:rPr>
              <a:t>B</a:t>
            </a:r>
            <a:endParaRPr lang="ko-KR" altLang="en-US" sz="160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83D2342-9551-1181-D9C3-62F1328540B5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5958543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F21625-39BC-540D-7117-121D6EB96BD5}"/>
              </a:ext>
            </a:extLst>
          </p:cNvPr>
          <p:cNvSpPr/>
          <p:nvPr/>
        </p:nvSpPr>
        <p:spPr>
          <a:xfrm>
            <a:off x="5238543" y="2133056"/>
            <a:ext cx="720000" cy="180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코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더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en-US" altLang="ko-KR" sz="1600">
                <a:latin typeface="+mn-ea"/>
              </a:rPr>
              <a:t>B</a:t>
            </a:r>
            <a:endParaRPr lang="ko-KR" altLang="en-US" sz="1600"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B46E49-5C29-9218-837B-D5E768C9B1FF}"/>
              </a:ext>
            </a:extLst>
          </p:cNvPr>
          <p:cNvSpPr/>
          <p:nvPr/>
        </p:nvSpPr>
        <p:spPr>
          <a:xfrm>
            <a:off x="6590028" y="2673056"/>
            <a:ext cx="1620000" cy="7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압축된 표현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DAFD51F-64ED-57F6-D738-8C48A666AC86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8210028" y="3033056"/>
            <a:ext cx="6314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0A0EC4-51A3-85DA-C8C3-8DA54BA9FB80}"/>
              </a:ext>
            </a:extLst>
          </p:cNvPr>
          <p:cNvSpPr txBox="1"/>
          <p:nvPr/>
        </p:nvSpPr>
        <p:spPr>
          <a:xfrm>
            <a:off x="1324138" y="34145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Latent space representation</a:t>
            </a:r>
          </a:p>
          <a:p>
            <a:pPr algn="ctr"/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잠재 공간 표현</a:t>
            </a:r>
            <a:r>
              <a:rPr lang="en-US" altLang="ko-KR" sz="1000">
                <a:latin typeface="+mn-ea"/>
              </a:rPr>
              <a:t>)</a:t>
            </a:r>
            <a:endParaRPr lang="ko-KR" altLang="en-US" sz="1000">
              <a:latin typeface="+mn-ea"/>
            </a:endParaRPr>
          </a:p>
        </p:txBody>
      </p:sp>
      <p:sp>
        <p:nvSpPr>
          <p:cNvPr id="20" name="내용 개체 틀 4">
            <a:extLst>
              <a:ext uri="{FF2B5EF4-FFF2-40B4-BE49-F238E27FC236}">
                <a16:creationId xmlns:a16="http://schemas.microsoft.com/office/drawing/2014/main" id="{840E8768-3DC1-17AB-AA3F-BF50AF344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19416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B789DE-16F5-7AF6-C165-280E2BE138DB}"/>
              </a:ext>
            </a:extLst>
          </p:cNvPr>
          <p:cNvSpPr/>
          <p:nvPr/>
        </p:nvSpPr>
        <p:spPr>
          <a:xfrm>
            <a:off x="344488" y="1422709"/>
            <a:ext cx="1107801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Auto</a:t>
            </a:r>
          </a:p>
          <a:p>
            <a:pPr algn="ctr"/>
            <a:r>
              <a:rPr lang="en-US" altLang="ko-KR" b="1">
                <a:solidFill>
                  <a:srgbClr val="0070C0"/>
                </a:solidFill>
                <a:latin typeface="+mn-ea"/>
              </a:rPr>
              <a:t>Encoder</a:t>
            </a:r>
            <a:endParaRPr lang="ko-KR" altLang="en-US" b="1">
              <a:solidFill>
                <a:srgbClr val="0070C0"/>
              </a:solidFill>
              <a:latin typeface="+mn-ea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AA1C88C-3463-A966-CB97-37A1E980F94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452289" y="2682709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48E3956D-35C9-06A0-F4B7-DA2BCD9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142777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A21E5F42-259A-ED1F-37CE-B63483498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32" y="2736000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09860-E31C-2071-08CF-9BBABF94E2E4}"/>
              </a:ext>
            </a:extLst>
          </p:cNvPr>
          <p:cNvSpPr txBox="1"/>
          <p:nvPr/>
        </p:nvSpPr>
        <p:spPr>
          <a:xfrm>
            <a:off x="2320240" y="231498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50B5C-D5C4-8690-1749-B41491E89B24}"/>
              </a:ext>
            </a:extLst>
          </p:cNvPr>
          <p:cNvSpPr txBox="1"/>
          <p:nvPr/>
        </p:nvSpPr>
        <p:spPr>
          <a:xfrm>
            <a:off x="2320240" y="3609845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433858-FEB4-ACB9-730B-F90E93865C05}"/>
              </a:ext>
            </a:extLst>
          </p:cNvPr>
          <p:cNvSpPr/>
          <p:nvPr/>
        </p:nvSpPr>
        <p:spPr>
          <a:xfrm>
            <a:off x="4215725" y="1421129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C22C0-84A5-83B9-F1AE-E9FFBE093866}"/>
              </a:ext>
            </a:extLst>
          </p:cNvPr>
          <p:cNvSpPr txBox="1"/>
          <p:nvPr/>
        </p:nvSpPr>
        <p:spPr>
          <a:xfrm>
            <a:off x="4908753" y="2320031"/>
            <a:ext cx="2160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932C8C-9418-D0D3-CDFB-5F8ACE5DA1F2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3437045" y="1871379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EB14EC1-4FE5-4DAA-9AE6-83D14FF5EAC6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 flipV="1">
            <a:off x="3437045" y="2681129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09223F-3A9D-37FA-0578-97BFEF8BB4C9}"/>
              </a:ext>
            </a:extLst>
          </p:cNvPr>
          <p:cNvSpPr txBox="1"/>
          <p:nvPr/>
        </p:nvSpPr>
        <p:spPr>
          <a:xfrm>
            <a:off x="353196" y="773413"/>
            <a:ext cx="9217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+ GAN (Generative Adversarial Networks)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모서리가 둥근 직사각형 2">
            <a:extLst>
              <a:ext uri="{FF2B5EF4-FFF2-40B4-BE49-F238E27FC236}">
                <a16:creationId xmlns:a16="http://schemas.microsoft.com/office/drawing/2014/main" id="{77806EA0-D170-272A-A105-7DF010C595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948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D292714-C1F8-D0AC-AFAC-7B9816FD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257" y="4959402"/>
            <a:ext cx="3810000" cy="9525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30F59-19A3-7F83-88B6-2005BD45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213" y="1762894"/>
            <a:ext cx="2286000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08AB16-D01A-FD97-3D69-0D92527BB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34" y="3447282"/>
            <a:ext cx="3790950" cy="9715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0D1E85-F15E-74C2-84FF-6EBF49F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13" y="4949877"/>
            <a:ext cx="3790950" cy="962025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ADAF6874-E403-1842-E8EE-03680CD133FA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5886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원본 이미지 </a:t>
            </a:r>
            <a:r>
              <a:rPr lang="en-US" altLang="ko-KR" sz="1600">
                <a:latin typeface="+mn-ea"/>
              </a:rPr>
              <a:t>(Pixel Space)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Pixel Space</a:t>
            </a:r>
            <a:r>
              <a:rPr lang="ko-KR" altLang="en-US" sz="1600">
                <a:latin typeface="+mn-ea"/>
              </a:rPr>
              <a:t>에서 이미지 보간 </a:t>
            </a:r>
            <a:r>
              <a:rPr lang="en-US" altLang="ko-KR" sz="1600">
                <a:latin typeface="+mn-ea"/>
              </a:rPr>
              <a:t>(Linearly interpolate)  </a:t>
            </a:r>
            <a:r>
              <a:rPr lang="en-US" altLang="ko-KR" sz="1600">
                <a:latin typeface="+mn-ea"/>
                <a:sym typeface="Wingdings" panose="05000000000000000000" pitchFamily="2" charset="2"/>
              </a:rPr>
              <a:t>  Fading overlay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Latent space representation</a:t>
            </a:r>
            <a:r>
              <a:rPr lang="ko-KR" altLang="en-US" sz="1600">
                <a:latin typeface="+mn-ea"/>
              </a:rPr>
              <a:t>에서 보간한 후 </a:t>
            </a:r>
            <a:r>
              <a:rPr lang="en-US" altLang="ko-KR" sz="1600">
                <a:latin typeface="+mn-ea"/>
              </a:rPr>
              <a:t>Decoder </a:t>
            </a:r>
            <a:r>
              <a:rPr lang="ko-KR" altLang="en-US" sz="1600">
                <a:latin typeface="+mn-ea"/>
              </a:rPr>
              <a:t>적용</a:t>
            </a:r>
            <a:endParaRPr lang="en-US" altLang="ko-KR" sz="16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3D1E0C86-F614-61DE-04F9-85E6BF23064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C0707C0-5A70-C30F-A6E7-9D0CDFB1F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89652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53196" y="773413"/>
            <a:ext cx="459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AutoEncoder </a:t>
            </a:r>
            <a:r>
              <a:rPr lang="ko-KR" altLang="en-US">
                <a:solidFill>
                  <a:srgbClr val="00B050"/>
                </a:solidFill>
                <a:latin typeface="+mn-ea"/>
              </a:rPr>
              <a:t>응용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016A75-ECCF-2B1C-5B44-D4C8145A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1" y="1421584"/>
            <a:ext cx="4596519" cy="2456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32010F-F1CA-0ADD-0437-B5A1846FF592}"/>
              </a:ext>
            </a:extLst>
          </p:cNvPr>
          <p:cNvSpPr txBox="1"/>
          <p:nvPr/>
        </p:nvSpPr>
        <p:spPr>
          <a:xfrm>
            <a:off x="1464965" y="1419751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Stacked AutoEncoder</a:t>
            </a:r>
            <a:endParaRPr lang="ko-KR" altLang="en-US" sz="10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91D98-FB84-2EED-6EC9-C0B67CA08527}"/>
              </a:ext>
            </a:extLst>
          </p:cNvPr>
          <p:cNvSpPr txBox="1"/>
          <p:nvPr/>
        </p:nvSpPr>
        <p:spPr>
          <a:xfrm>
            <a:off x="6969125" y="1412776"/>
            <a:ext cx="259238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인코더와 디코더간의 같은 계층이 서로 관련이 있다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744FBFE-40A8-37B1-2897-3407A1546E98}"/>
              </a:ext>
            </a:extLst>
          </p:cNvPr>
          <p:cNvCxnSpPr>
            <a:cxnSpLocks/>
          </p:cNvCxnSpPr>
          <p:nvPr/>
        </p:nvCxnSpPr>
        <p:spPr>
          <a:xfrm>
            <a:off x="1568624" y="1772816"/>
            <a:ext cx="2160240" cy="10162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EEB0575-B6CE-E954-8DFD-BB8DED6172A6}"/>
              </a:ext>
            </a:extLst>
          </p:cNvPr>
          <p:cNvCxnSpPr>
            <a:cxnSpLocks/>
          </p:cNvCxnSpPr>
          <p:nvPr/>
        </p:nvCxnSpPr>
        <p:spPr>
          <a:xfrm>
            <a:off x="2216696" y="1988840"/>
            <a:ext cx="918390" cy="16217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C1B5524-4669-4B80-0D76-466AFE85EEBE}"/>
              </a:ext>
            </a:extLst>
          </p:cNvPr>
          <p:cNvSpPr txBox="1"/>
          <p:nvPr/>
        </p:nvSpPr>
        <p:spPr>
          <a:xfrm>
            <a:off x="353196" y="3816854"/>
            <a:ext cx="4599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https://techblog-history-younghunjo1.tistory.com/130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6" name="육각형 25">
            <a:extLst>
              <a:ext uri="{FF2B5EF4-FFF2-40B4-BE49-F238E27FC236}">
                <a16:creationId xmlns:a16="http://schemas.microsoft.com/office/drawing/2014/main" id="{C1400DB1-72FB-85A6-F17D-F6B04B30EEC5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모서리가 둥근 직사각형 2">
            <a:extLst>
              <a:ext uri="{FF2B5EF4-FFF2-40B4-BE49-F238E27FC236}">
                <a16:creationId xmlns:a16="http://schemas.microsoft.com/office/drawing/2014/main" id="{3401C8D1-F734-7872-E61A-9775A61C302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6535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AutoEncoder</a:t>
                </a:r>
                <a:r>
                  <a:rPr lang="ko-KR" altLang="en-US" sz="1600">
                    <a:latin typeface="+mn-ea"/>
                  </a:rPr>
                  <a:t> 모델</a:t>
                </a:r>
                <a:endParaRPr lang="en-US" altLang="ko-KR" sz="16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>
                    <a:latin typeface="+mn-ea"/>
                  </a:rPr>
                  <a:t> 		: </a:t>
                </a:r>
                <a:r>
                  <a:rPr lang="ko-KR" altLang="en-US" sz="1400">
                    <a:latin typeface="+mn-ea"/>
                  </a:rPr>
                  <a:t>평균</a:t>
                </a:r>
                <a:endParaRPr lang="en-US" altLang="ko-KR" sz="1400">
                  <a:latin typeface="+mn-ea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>
                    <a:latin typeface="+mn-ea"/>
                  </a:rPr>
                  <a:t>		: </a:t>
                </a:r>
                <a:r>
                  <a:rPr lang="ko-KR" altLang="en-US" sz="1400">
                    <a:latin typeface="+mn-ea"/>
                  </a:rPr>
                  <a:t>표준편차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1151084"/>
              </a:xfrm>
              <a:prstGeom prst="rect">
                <a:avLst/>
              </a:prstGeom>
              <a:blipFill>
                <a:blip r:embed="rId3"/>
                <a:stretch>
                  <a:fillRect l="-265" t="-15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4902C3-2A80-FB98-80DB-DBB45A4E1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62" y="2817127"/>
            <a:ext cx="7404446" cy="34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2E408-1FEE-75ED-9C4F-E39FAAA8AB0A}"/>
              </a:ext>
            </a:extLst>
          </p:cNvPr>
          <p:cNvSpPr txBox="1"/>
          <p:nvPr/>
        </p:nvSpPr>
        <p:spPr>
          <a:xfrm>
            <a:off x="416494" y="6334253"/>
            <a:ext cx="9145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https://velog.io/@jochedda/%EB%94%A5%EB%9F%AC%EB%8B%9D-Autoencoder-%EA%B0%9C%EB%85%90-%EB%B0%8F-%EC%A2%85%EB%A5%98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D9DA8-B366-4FAB-1586-1A9B8E516162}"/>
              </a:ext>
            </a:extLst>
          </p:cNvPr>
          <p:cNvSpPr txBox="1"/>
          <p:nvPr/>
        </p:nvSpPr>
        <p:spPr>
          <a:xfrm>
            <a:off x="2189724" y="2486875"/>
            <a:ext cx="5532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VAE (Variational AutoEncoder, </a:t>
            </a:r>
            <a:r>
              <a:rPr lang="ko-KR" altLang="en-US" sz="1400">
                <a:latin typeface="+mn-ea"/>
              </a:rPr>
              <a:t>변형 오토인코더</a:t>
            </a:r>
            <a:r>
              <a:rPr lang="en-US" altLang="ko-KR" sz="1400">
                <a:latin typeface="+mn-ea"/>
              </a:rPr>
              <a:t>)</a:t>
            </a:r>
          </a:p>
          <a:p>
            <a:pPr algn="ctr"/>
            <a:endParaRPr lang="en-US" altLang="ko-KR" sz="1400">
              <a:latin typeface="+mn-ea"/>
            </a:endParaRPr>
          </a:p>
          <a:p>
            <a:pPr algn="ctr"/>
            <a:r>
              <a:rPr lang="ko-KR" altLang="en-US" sz="1400">
                <a:solidFill>
                  <a:srgbClr val="0070C0"/>
                </a:solidFill>
                <a:latin typeface="+mn-ea"/>
              </a:rPr>
              <a:t>은닉층에 확률 분포를 적용</a:t>
            </a:r>
          </a:p>
        </p:txBody>
      </p:sp>
    </p:spTree>
    <p:extLst>
      <p:ext uri="{BB962C8B-B14F-4D97-AF65-F5344CB8AC3E}">
        <p14:creationId xmlns:p14="http://schemas.microsoft.com/office/powerpoint/2010/main" val="42521690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AutoEncoder </a:t>
            </a:r>
            <a:r>
              <a:rPr lang="ko-KR" altLang="en-US" sz="160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8C400571-42BA-6A80-470E-514730C66B03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E220DCC5-7844-D103-6F01-2C99D0BCCBEC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이미지에서 노이즈 제거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이상 감지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정상 심전도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훈련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심전리 리듬으로 </a:t>
            </a:r>
            <a:r>
              <a:rPr lang="en-US" altLang="ko-KR" sz="1400">
                <a:latin typeface="+mn-ea"/>
              </a:rPr>
              <a:t>AutoEncoder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비정상 리듬의 경우 재구성 오류가 클 것이다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이상 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7170" name="Picture 2" descr="이미지 노이즈 제거 결과">
            <a:extLst>
              <a:ext uri="{FF2B5EF4-FFF2-40B4-BE49-F238E27FC236}">
                <a16:creationId xmlns:a16="http://schemas.microsoft.com/office/drawing/2014/main" id="{0C9825DC-9DB9-FC0A-B577-B942260FC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1751330"/>
            <a:ext cx="7781503" cy="161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D4A25D-1596-18E0-EC0B-875ACBEE84AD}"/>
              </a:ext>
            </a:extLst>
          </p:cNvPr>
          <p:cNvSpPr txBox="1"/>
          <p:nvPr/>
        </p:nvSpPr>
        <p:spPr>
          <a:xfrm>
            <a:off x="700757" y="3372006"/>
            <a:ext cx="8860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7172" name="Picture 4" descr="png">
            <a:extLst>
              <a:ext uri="{FF2B5EF4-FFF2-40B4-BE49-F238E27FC236}">
                <a16:creationId xmlns:a16="http://schemas.microsoft.com/office/drawing/2014/main" id="{E7BE066C-D343-8CF8-6CD1-6C837972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825" y="4800573"/>
            <a:ext cx="2109283" cy="1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ng">
            <a:extLst>
              <a:ext uri="{FF2B5EF4-FFF2-40B4-BE49-F238E27FC236}">
                <a16:creationId xmlns:a16="http://schemas.microsoft.com/office/drawing/2014/main" id="{3553357A-64CE-4537-D22F-1C6B5E246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870641"/>
            <a:ext cx="2016126" cy="160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BAACA-4136-FEB3-13AC-836BD19BDE35}"/>
              </a:ext>
            </a:extLst>
          </p:cNvPr>
          <p:cNvSpPr txBox="1"/>
          <p:nvPr/>
        </p:nvSpPr>
        <p:spPr>
          <a:xfrm>
            <a:off x="1555825" y="6424761"/>
            <a:ext cx="80056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https://www.tensorflow.org/tutorials/generative/autoencoder?hl=ko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65838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분류와 지역화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7944AB-FD55-6907-65B2-6B27B59D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23781" r="29647" b="13771"/>
          <a:stretch/>
        </p:blipFill>
        <p:spPr bwMode="auto">
          <a:xfrm>
            <a:off x="776536" y="1675188"/>
            <a:ext cx="6840661" cy="347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9A847BD-F7BD-C169-0311-007E84837FFB}"/>
              </a:ext>
            </a:extLst>
          </p:cNvPr>
          <p:cNvSpPr/>
          <p:nvPr/>
        </p:nvSpPr>
        <p:spPr>
          <a:xfrm>
            <a:off x="2576736" y="2611292"/>
            <a:ext cx="2592288" cy="252028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6D2C86-F0B4-F1D1-2066-576A1C22C2BF}"/>
              </a:ext>
            </a:extLst>
          </p:cNvPr>
          <p:cNvSpPr/>
          <p:nvPr/>
        </p:nvSpPr>
        <p:spPr>
          <a:xfrm>
            <a:off x="5457056" y="1531172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0EE9D8-B1B0-6FA7-77B0-3484E88C82A8}"/>
              </a:ext>
            </a:extLst>
          </p:cNvPr>
          <p:cNvSpPr/>
          <p:nvPr/>
        </p:nvSpPr>
        <p:spPr>
          <a:xfrm>
            <a:off x="5457056" y="3436760"/>
            <a:ext cx="2232248" cy="1761572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팔각형 7">
            <a:extLst>
              <a:ext uri="{FF2B5EF4-FFF2-40B4-BE49-F238E27FC236}">
                <a16:creationId xmlns:a16="http://schemas.microsoft.com/office/drawing/2014/main" id="{73ECD060-B671-A79D-883D-3BD2598F9B07}"/>
              </a:ext>
            </a:extLst>
          </p:cNvPr>
          <p:cNvSpPr>
            <a:spLocks noChangeAspect="1"/>
          </p:cNvSpPr>
          <p:nvPr/>
        </p:nvSpPr>
        <p:spPr>
          <a:xfrm>
            <a:off x="2576776" y="2361888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팔각형 8">
            <a:extLst>
              <a:ext uri="{FF2B5EF4-FFF2-40B4-BE49-F238E27FC236}">
                <a16:creationId xmlns:a16="http://schemas.microsoft.com/office/drawing/2014/main" id="{0B74A927-2B34-DC0D-C591-1667BE9A14C3}"/>
              </a:ext>
            </a:extLst>
          </p:cNvPr>
          <p:cNvSpPr>
            <a:spLocks noChangeAspect="1"/>
          </p:cNvSpPr>
          <p:nvPr/>
        </p:nvSpPr>
        <p:spPr>
          <a:xfrm>
            <a:off x="5457056" y="1268760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팔각형 9">
            <a:extLst>
              <a:ext uri="{FF2B5EF4-FFF2-40B4-BE49-F238E27FC236}">
                <a16:creationId xmlns:a16="http://schemas.microsoft.com/office/drawing/2014/main" id="{6E40587E-8360-AF7A-ECBA-BF1F5DE39B25}"/>
              </a:ext>
            </a:extLst>
          </p:cNvPr>
          <p:cNvSpPr>
            <a:spLocks noChangeAspect="1"/>
          </p:cNvSpPr>
          <p:nvPr/>
        </p:nvSpPr>
        <p:spPr>
          <a:xfrm>
            <a:off x="5457056" y="3328226"/>
            <a:ext cx="360000" cy="360000"/>
          </a:xfrm>
          <a:prstGeom prst="octag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A43894-A220-F751-98D0-2670D27C8E2A}"/>
              </a:ext>
            </a:extLst>
          </p:cNvPr>
          <p:cNvSpPr txBox="1"/>
          <p:nvPr/>
        </p:nvSpPr>
        <p:spPr>
          <a:xfrm>
            <a:off x="837084" y="512649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0C172-958E-354F-06FB-EBA4F544D3D7}"/>
              </a:ext>
            </a:extLst>
          </p:cNvPr>
          <p:cNvSpPr txBox="1"/>
          <p:nvPr/>
        </p:nvSpPr>
        <p:spPr>
          <a:xfrm>
            <a:off x="7706110" y="4005064"/>
            <a:ext cx="1512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Regression Head</a:t>
            </a:r>
          </a:p>
          <a:p>
            <a:endParaRPr lang="en-US" altLang="ko-KR" sz="1000">
              <a:latin typeface="+mn-ea"/>
            </a:endParaRPr>
          </a:p>
          <a:p>
            <a:r>
              <a:rPr lang="en-US" altLang="ko-KR" sz="1000">
                <a:latin typeface="+mn-ea"/>
              </a:rPr>
              <a:t>n * (x, y, width, height)</a:t>
            </a:r>
          </a:p>
          <a:p>
            <a:r>
              <a:rPr lang="en-US" altLang="ko-KR" sz="1000">
                <a:latin typeface="+mn-ea"/>
              </a:rPr>
              <a:t>    n = 1, 2, 3, …</a:t>
            </a:r>
            <a:endParaRPr lang="ko-KR" altLang="en-US" sz="100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899A4-D353-6921-47E0-B603CBA43CD5}"/>
              </a:ext>
            </a:extLst>
          </p:cNvPr>
          <p:cNvSpPr txBox="1"/>
          <p:nvPr/>
        </p:nvSpPr>
        <p:spPr>
          <a:xfrm>
            <a:off x="7689303" y="2252978"/>
            <a:ext cx="1512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Classfication Head</a:t>
            </a:r>
            <a:endParaRPr lang="ko-KR" altLang="en-US" sz="100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1768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and Localization</a:t>
            </a:r>
          </a:p>
          <a:p>
            <a:pPr lvl="1"/>
            <a:r>
              <a:rPr lang="en-US" altLang="ko-KR" sz="1400">
                <a:latin typeface="+mn-ea"/>
              </a:rPr>
              <a:t>1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Classfication</a:t>
            </a:r>
            <a:r>
              <a:rPr lang="ko-KR" altLang="en-US" sz="1400">
                <a:latin typeface="+mn-ea"/>
              </a:rPr>
              <a:t>을 학습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과 </a:t>
            </a:r>
            <a:r>
              <a:rPr lang="en-US" altLang="ko-KR" sz="1400">
                <a:latin typeface="+mn-ea"/>
              </a:rPr>
              <a:t>2)</a:t>
            </a:r>
          </a:p>
          <a:p>
            <a:pPr lvl="1"/>
            <a:r>
              <a:rPr lang="en-US" altLang="ko-KR" sz="1400">
                <a:latin typeface="+mn-ea"/>
              </a:rPr>
              <a:t>2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Regression Head</a:t>
            </a:r>
            <a:r>
              <a:rPr lang="ko-KR" altLang="en-US" sz="1400">
                <a:latin typeface="+mn-ea"/>
              </a:rPr>
              <a:t>를 학습 </a:t>
            </a:r>
            <a:r>
              <a:rPr lang="en-US" altLang="ko-KR" sz="1400">
                <a:latin typeface="+mn-ea"/>
              </a:rPr>
              <a:t>(3)</a:t>
            </a:r>
          </a:p>
          <a:p>
            <a:pPr lvl="1"/>
            <a:r>
              <a:rPr lang="en-US" altLang="ko-KR" sz="1400">
                <a:latin typeface="+mn-ea"/>
              </a:rPr>
              <a:t>3 </a:t>
            </a:r>
            <a:r>
              <a:rPr lang="ko-KR" altLang="en-US" sz="1400">
                <a:latin typeface="+mn-ea"/>
              </a:rPr>
              <a:t>단계 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사용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번의 끝이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Feature map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: Overfeat, VGG</a:t>
            </a:r>
          </a:p>
          <a:p>
            <a:pPr lvl="1"/>
            <a:r>
              <a:rPr lang="en-US" altLang="ko-KR" sz="1200">
                <a:latin typeface="+mn-ea"/>
              </a:rPr>
              <a:t>Dense</a:t>
            </a:r>
            <a:r>
              <a:rPr lang="ko-KR" altLang="en-US" sz="1200">
                <a:latin typeface="+mn-ea"/>
              </a:rPr>
              <a:t>인 경우</a:t>
            </a:r>
            <a:r>
              <a:rPr lang="en-US" altLang="ko-KR" sz="1200">
                <a:latin typeface="+mn-ea"/>
              </a:rPr>
              <a:t>		: DeepPose, R-CNN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4C7B6874-28FE-7160-BEF1-3D4FD301AB71}"/>
              </a:ext>
            </a:extLst>
          </p:cNvPr>
          <p:cNvSpPr>
            <a:spLocks noChangeAspect="1"/>
          </p:cNvSpPr>
          <p:nvPr/>
        </p:nvSpPr>
        <p:spPr>
          <a:xfrm>
            <a:off x="9021512" y="277526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793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77" idx="2"/>
            <a:endCxn id="68" idx="1"/>
          </p:cNvCxnSpPr>
          <p:nvPr/>
        </p:nvCxnSpPr>
        <p:spPr>
          <a:xfrm rot="5400000">
            <a:off x="4610903" y="4149328"/>
            <a:ext cx="1332387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7" idx="2"/>
            <a:endCxn id="78" idx="1"/>
          </p:cNvCxnSpPr>
          <p:nvPr/>
        </p:nvCxnSpPr>
        <p:spPr>
          <a:xfrm rot="5400000">
            <a:off x="4610902" y="2186941"/>
            <a:ext cx="1332388" cy="2304256"/>
          </a:xfrm>
          <a:prstGeom prst="bentConnector4">
            <a:avLst>
              <a:gd name="adj1" fmla="val 26358"/>
              <a:gd name="adj2" fmla="val 10992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A21A3067-ADF6-5BDF-2FDD-2262B3A29287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05A8088-69BA-BE96-B682-ED3355A3E99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CB5A3BC-74E0-61E6-D83E-7C1A55AC4B52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SimpleRNN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5" name="내용 개체 틀 4">
            <a:extLst>
              <a:ext uri="{FF2B5EF4-FFF2-40B4-BE49-F238E27FC236}">
                <a16:creationId xmlns:a16="http://schemas.microsoft.com/office/drawing/2014/main" id="{7BD47187-F2E2-5B93-6B9F-3F546E27D86C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2657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FE929569-4F55-0ABE-BA1F-CBF54D2D82B4}"/>
              </a:ext>
            </a:extLst>
          </p:cNvPr>
          <p:cNvSpPr txBox="1">
            <a:spLocks/>
          </p:cNvSpPr>
          <p:nvPr/>
        </p:nvSpPr>
        <p:spPr>
          <a:xfrm>
            <a:off x="344488" y="3427295"/>
            <a:ext cx="1924222" cy="182819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소설은 대표적 산문 문학으로서 근대 이후 많이 사랑받고 있는 문학의 장르이다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0" indent="0">
              <a:buNone/>
            </a:pPr>
            <a:endParaRPr lang="en-US" altLang="ko-KR" sz="1200">
              <a:solidFill>
                <a:srgbClr val="373A3C"/>
              </a:solidFill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종류만 해도 무척 다양하며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그 만큼 읽고 즐기는 사람들의 계층도 매우 다양하다</a:t>
            </a:r>
            <a:r>
              <a:rPr lang="en-US" altLang="ko-KR" sz="1200" b="0" i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70396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897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400">
                <a:latin typeface="+mn-ea"/>
              </a:rPr>
              <a:t>Classfication (</a:t>
            </a:r>
            <a:r>
              <a:rPr lang="ko-KR" altLang="en-US" sz="1400">
                <a:latin typeface="+mn-ea"/>
              </a:rPr>
              <a:t>분류</a:t>
            </a:r>
            <a:r>
              <a:rPr lang="en-US" altLang="ko-KR" sz="1400">
                <a:latin typeface="+mn-ea"/>
              </a:rPr>
              <a:t>)	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 (</a:t>
            </a:r>
            <a:r>
              <a:rPr lang="ko-KR" altLang="en-US" sz="1400">
                <a:latin typeface="+mn-ea"/>
              </a:rPr>
              <a:t>회기</a:t>
            </a:r>
            <a:r>
              <a:rPr lang="en-US" altLang="ko-KR" sz="1400">
                <a:latin typeface="+mn-ea"/>
              </a:rPr>
              <a:t>)			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Generative AI			: </a:t>
            </a:r>
            <a:r>
              <a:rPr lang="ko-KR" altLang="en-US" sz="1400">
                <a:latin typeface="+mn-ea"/>
              </a:rPr>
              <a:t>생성기 </a:t>
            </a:r>
            <a:r>
              <a:rPr lang="en-US" altLang="ko-KR" sz="1400">
                <a:latin typeface="+mn-ea"/>
              </a:rPr>
              <a:t>v1</a:t>
            </a:r>
          </a:p>
          <a:p>
            <a:pPr lvl="1"/>
            <a:r>
              <a:rPr lang="en-US" altLang="ko-KR" sz="1400">
                <a:latin typeface="+mn-ea"/>
              </a:rPr>
              <a:t>GAN (Generative Adversarial Networks)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AutoEncoder (Encoder &gt; Decoder)		: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디코더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Regression</a:t>
            </a:r>
          </a:p>
          <a:p>
            <a:pPr lvl="2"/>
            <a:r>
              <a:rPr lang="en-US" altLang="ko-KR" sz="1400">
                <a:latin typeface="+mn-ea"/>
              </a:rPr>
              <a:t>Localization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400">
                <a:latin typeface="+mn-ea"/>
              </a:rPr>
              <a:t> n * (x, y, width, height)</a:t>
            </a: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solidFill>
                  <a:srgbClr val="0070C0"/>
                </a:solidFill>
                <a:latin typeface="+mn-ea"/>
              </a:rPr>
              <a:t>Human Pose Estimation (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자세 추정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5" y="4794557"/>
            <a:ext cx="2946726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3058167"/>
            <a:ext cx="2142823" cy="146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3612012" y="3562403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2290" name="Picture 2" descr="포즈 추정을 보여주는 애니메이션">
            <a:extLst>
              <a:ext uri="{FF2B5EF4-FFF2-40B4-BE49-F238E27FC236}">
                <a16:creationId xmlns:a16="http://schemas.microsoft.com/office/drawing/2014/main" id="{2D7249D4-4E5D-486A-C011-53CB4663C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88" y="2621848"/>
            <a:ext cx="3684124" cy="369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46765A-6C8F-E11B-B6C0-3B2721A2D526}"/>
              </a:ext>
            </a:extLst>
          </p:cNvPr>
          <p:cNvSpPr txBox="1"/>
          <p:nvPr/>
        </p:nvSpPr>
        <p:spPr>
          <a:xfrm>
            <a:off x="4953000" y="6351131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https://www.tensorflow.org/lite/examples/pose_estimation/overview?hl=ko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 응용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생성기</a:t>
            </a:r>
            <a:r>
              <a:rPr lang="en-US" altLang="ko-KR" sz="1400">
                <a:latin typeface="+mn-ea"/>
              </a:rPr>
              <a:t>		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400" strike="sngStrike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(Data Augmentation (</a:t>
            </a:r>
            <a:r>
              <a:rPr lang="ko-KR" altLang="en-US" sz="1400">
                <a:latin typeface="+mn-ea"/>
              </a:rPr>
              <a:t>데이터 증강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ko-KR" altLang="en-US" sz="1400">
                <a:latin typeface="+mn-ea"/>
              </a:rPr>
              <a:t>출처</a:t>
            </a:r>
            <a:r>
              <a:rPr lang="en-US" altLang="ko-KR" sz="14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400">
                <a:latin typeface="+mn-ea"/>
              </a:rPr>
              <a:t>이동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회전 반전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확대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축소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필터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색조정 등</a:t>
            </a:r>
            <a:r>
              <a:rPr lang="en-US" altLang="ko-KR" sz="1400">
                <a:latin typeface="+mn-ea"/>
              </a:rPr>
              <a:t>), </a:t>
            </a:r>
            <a:r>
              <a:rPr lang="ko-KR" altLang="en-US" sz="1400">
                <a:latin typeface="+mn-ea"/>
              </a:rPr>
              <a:t>투명도 </a:t>
            </a:r>
            <a:r>
              <a:rPr lang="en-US" altLang="ko-KR" sz="1400">
                <a:latin typeface="+mn-ea"/>
              </a:rPr>
              <a:t>/ </a:t>
            </a:r>
            <a:r>
              <a:rPr lang="ko-KR" altLang="en-US" sz="1400">
                <a:latin typeface="+mn-ea"/>
              </a:rPr>
              <a:t>여러 이미지 조합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AutoAugment (2018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</a:t>
            </a:r>
            <a:r>
              <a:rPr lang="en-US" altLang="ko-KR" sz="1400">
                <a:latin typeface="+mn-ea"/>
              </a:rPr>
              <a:t>), Fast AutoAugment (2019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강화학습 </a:t>
            </a:r>
            <a:r>
              <a:rPr lang="en-US" altLang="ko-KR" sz="1400">
                <a:latin typeface="+mn-ea"/>
              </a:rPr>
              <a:t>+ </a:t>
            </a:r>
            <a:r>
              <a:rPr lang="ko-KR" altLang="en-US" sz="1400">
                <a:latin typeface="+mn-ea"/>
              </a:rPr>
              <a:t>최적화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RandAugment 2019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), UniformAugment (2020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400">
                <a:latin typeface="+mn-ea"/>
              </a:rPr>
              <a:t>Filter </a:t>
            </a:r>
            <a:r>
              <a:rPr lang="ko-KR" altLang="en-US" sz="1400">
                <a:latin typeface="+mn-ea"/>
              </a:rPr>
              <a:t>효과 추가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해상도 확대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Image inpainting (</a:t>
            </a:r>
            <a:r>
              <a:rPr lang="ko-KR" altLang="en-US" sz="1400">
                <a:latin typeface="+mn-ea"/>
              </a:rPr>
              <a:t>손상된 이미지 복원</a:t>
            </a:r>
            <a:r>
              <a:rPr lang="en-US" altLang="ko-KR" sz="1400">
                <a:latin typeface="+mn-ea"/>
              </a:rPr>
              <a:t>)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불필요한 부분 지우기</a:t>
            </a:r>
            <a:endParaRPr lang="en-US" altLang="ko-KR" sz="1400">
              <a:latin typeface="+mn-ea"/>
            </a:endParaRPr>
          </a:p>
          <a:p>
            <a:endParaRPr lang="en-US" altLang="ko-KR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>
            <a:off x="3635808" y="3661852"/>
            <a:ext cx="2828156" cy="28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8484C1-8EA8-42DB-5EE8-D905C2304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875" y="4545205"/>
            <a:ext cx="1656184" cy="1674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E8E145-966E-3700-8ADC-E2BAD9D446BD}"/>
              </a:ext>
            </a:extLst>
          </p:cNvPr>
          <p:cNvSpPr txBox="1"/>
          <p:nvPr/>
        </p:nvSpPr>
        <p:spPr>
          <a:xfrm>
            <a:off x="1136576" y="6197242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https://stopoverhere.tistory.com/entry/%EC%98%9B%EB%82%A0-%EC%82%AC%EC%A7%84-%EB%B3%B5%EC%9B%90-%EC%95%B1-%EC%82%AC%EC%9D%B4%ED%8A%B8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A67192C-2E4F-EEB5-E204-1F81A68EA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48" y="47562"/>
            <a:ext cx="2828156" cy="14894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C95A800-06B8-BF89-E7E3-C73D82704722}"/>
              </a:ext>
            </a:extLst>
          </p:cNvPr>
          <p:cNvCxnSpPr>
            <a:cxnSpLocks/>
            <a:stCxn id="18" idx="3"/>
            <a:endCxn id="10" idx="1"/>
          </p:cNvCxnSpPr>
          <p:nvPr/>
        </p:nvCxnSpPr>
        <p:spPr>
          <a:xfrm flipV="1">
            <a:off x="2540720" y="792271"/>
            <a:ext cx="4202928" cy="310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6789B0-C42B-7653-DB77-31EFE76C49AA}"/>
              </a:ext>
            </a:extLst>
          </p:cNvPr>
          <p:cNvSpPr txBox="1"/>
          <p:nvPr/>
        </p:nvSpPr>
        <p:spPr>
          <a:xfrm>
            <a:off x="7113240" y="1482946"/>
            <a:ext cx="24482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https://magazine.hankyung.com/business/article/202009230709b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BA8CC3-F513-620E-566C-89A474062736}"/>
              </a:ext>
            </a:extLst>
          </p:cNvPr>
          <p:cNvSpPr>
            <a:spLocks noChangeAspect="1"/>
          </p:cNvSpPr>
          <p:nvPr/>
        </p:nvSpPr>
        <p:spPr>
          <a:xfrm>
            <a:off x="2432720" y="3839628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9C21692-C5B9-9D38-12DA-EF6FB994F415}"/>
              </a:ext>
            </a:extLst>
          </p:cNvPr>
          <p:cNvSpPr>
            <a:spLocks noChangeAspect="1"/>
          </p:cNvSpPr>
          <p:nvPr/>
        </p:nvSpPr>
        <p:spPr>
          <a:xfrm>
            <a:off x="3527808" y="3607852"/>
            <a:ext cx="108000" cy="108000"/>
          </a:xfrm>
          <a:prstGeom prst="diamond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Classfication (</a:t>
            </a:r>
            <a:r>
              <a:rPr lang="ko-KR" altLang="en-US" sz="1600">
                <a:latin typeface="+mn-ea"/>
              </a:rPr>
              <a:t>분류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Localization</a:t>
            </a:r>
          </a:p>
          <a:p>
            <a:r>
              <a:rPr lang="en-US" altLang="ko-KR" sz="1600">
                <a:latin typeface="+mn-ea"/>
              </a:rPr>
              <a:t>Object Detection (</a:t>
            </a:r>
            <a:r>
              <a:rPr lang="ko-KR" altLang="en-US" sz="1600">
                <a:latin typeface="+mn-ea"/>
              </a:rPr>
              <a:t>객체 탐지</a:t>
            </a:r>
            <a:r>
              <a:rPr lang="en-US" altLang="ko-KR" sz="1600">
                <a:latin typeface="+mn-ea"/>
              </a:rPr>
              <a:t>)</a:t>
            </a:r>
          </a:p>
          <a:p>
            <a:r>
              <a:rPr lang="en-US" altLang="ko-KR" sz="1600">
                <a:latin typeface="+mn-ea"/>
              </a:rPr>
              <a:t>Instance Segmentation (</a:t>
            </a:r>
            <a:r>
              <a:rPr lang="ko-KR" altLang="en-US" sz="1600">
                <a:latin typeface="+mn-ea"/>
              </a:rPr>
              <a:t>영역 분할</a:t>
            </a:r>
            <a:r>
              <a:rPr lang="en-US" altLang="ko-KR" sz="1600">
                <a:latin typeface="+mn-ea"/>
              </a:rPr>
              <a:t>)</a:t>
            </a:r>
            <a:endParaRPr lang="en-US" altLang="ko-KR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Image recognition (</a:t>
            </a:r>
            <a:r>
              <a:rPr lang="ko-KR" altLang="en-US" sz="1600">
                <a:latin typeface="+mn-ea"/>
              </a:rPr>
              <a:t>얼굴 인식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Verification		: </a:t>
            </a:r>
            <a:r>
              <a:rPr lang="ko-KR" altLang="en-US" sz="1400">
                <a:latin typeface="+mn-ea"/>
              </a:rPr>
              <a:t>동일인 여부 판단 </a:t>
            </a:r>
            <a:r>
              <a:rPr lang="en-US" altLang="ko-KR" sz="1400">
                <a:latin typeface="+mn-ea"/>
              </a:rPr>
              <a:t>(1:1)</a:t>
            </a:r>
          </a:p>
          <a:p>
            <a:pPr lvl="1"/>
            <a:r>
              <a:rPr lang="en-US" altLang="ko-KR" sz="1400">
                <a:latin typeface="+mn-ea"/>
              </a:rPr>
              <a:t>Identification		: </a:t>
            </a:r>
            <a:r>
              <a:rPr lang="ko-KR" altLang="en-US" sz="1400">
                <a:latin typeface="+mn-ea"/>
              </a:rPr>
              <a:t>유사한 인물 찾기 </a:t>
            </a:r>
            <a:r>
              <a:rPr lang="en-US" altLang="ko-KR" sz="1400">
                <a:latin typeface="+mn-ea"/>
              </a:rPr>
              <a:t>(1:n)</a:t>
            </a:r>
          </a:p>
          <a:p>
            <a:endParaRPr lang="en-US" altLang="ko-KR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488504" y="4834086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4778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영상 복원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흑백 사진을 칼라화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평면 사진으로 </a:t>
            </a:r>
            <a:r>
              <a:rPr lang="en-US" altLang="ko-KR" sz="1400">
                <a:latin typeface="+mn-ea"/>
              </a:rPr>
              <a:t>3D </a:t>
            </a:r>
            <a:r>
              <a:rPr lang="ko-KR" altLang="en-US" sz="1400">
                <a:latin typeface="+mn-ea"/>
              </a:rPr>
              <a:t>객체 생성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D60AB-4021-D14E-C1AB-1390733E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433" y="1997540"/>
            <a:ext cx="76200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5B936-7301-3239-35A4-5C0724C88656}"/>
              </a:ext>
            </a:extLst>
          </p:cNvPr>
          <p:cNvSpPr txBox="1"/>
          <p:nvPr/>
        </p:nvSpPr>
        <p:spPr>
          <a:xfrm>
            <a:off x="1288329" y="3686835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https://devocean.sk.com/blog/techBoardDetail.do?ID=164235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247918-0A9D-4FD8-42EA-61D964E1E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01" y="4567887"/>
            <a:ext cx="53244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74808-4E49-1103-26F0-D8BB46BDA020}"/>
              </a:ext>
            </a:extLst>
          </p:cNvPr>
          <p:cNvSpPr txBox="1"/>
          <p:nvPr/>
        </p:nvSpPr>
        <p:spPr>
          <a:xfrm>
            <a:off x="1288329" y="5919083"/>
            <a:ext cx="76251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http://www.mtnews.net/m/view.php?idx=16323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8222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이미지를 여러 </a:t>
            </a:r>
            <a:r>
              <a:rPr lang="en-US" altLang="ko-KR" sz="1600">
                <a:latin typeface="+mn-ea"/>
              </a:rPr>
              <a:t>segment</a:t>
            </a:r>
            <a:r>
              <a:rPr lang="ko-KR" altLang="en-US" sz="1600">
                <a:latin typeface="+mn-ea"/>
              </a:rPr>
              <a:t>로 분할하는 </a:t>
            </a:r>
            <a:r>
              <a:rPr lang="en-US" altLang="ko-KR" sz="1600">
                <a:latin typeface="+mn-ea"/>
              </a:rPr>
              <a:t>process</a:t>
            </a:r>
          </a:p>
          <a:p>
            <a:pPr lvl="1"/>
            <a:r>
              <a:rPr lang="ko-KR" altLang="en-US" sz="1400">
                <a:latin typeface="+mn-ea"/>
              </a:rPr>
              <a:t>각 픽셀이 특정 </a:t>
            </a:r>
            <a:r>
              <a:rPr lang="en-US" altLang="ko-KR" sz="1400">
                <a:latin typeface="+mn-ea"/>
              </a:rPr>
              <a:t>class</a:t>
            </a:r>
            <a:r>
              <a:rPr lang="ko-KR" altLang="en-US" sz="1400">
                <a:latin typeface="+mn-ea"/>
              </a:rPr>
              <a:t>와 연관되어 있는지 예측</a:t>
            </a:r>
            <a:r>
              <a:rPr lang="en-US" altLang="ko-KR" sz="1400">
                <a:latin typeface="+mn-ea"/>
              </a:rPr>
              <a:t>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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객체 탐지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직사각형 영역에서 객체를 탐지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4342" name="Picture 6" descr="png">
            <a:extLst>
              <a:ext uri="{FF2B5EF4-FFF2-40B4-BE49-F238E27FC236}">
                <a16:creationId xmlns:a16="http://schemas.microsoft.com/office/drawing/2014/main" id="{49027BE1-1E77-194D-2D2C-F89AE298A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133" y="2095781"/>
            <a:ext cx="4104235" cy="133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png">
            <a:extLst>
              <a:ext uri="{FF2B5EF4-FFF2-40B4-BE49-F238E27FC236}">
                <a16:creationId xmlns:a16="http://schemas.microsoft.com/office/drawing/2014/main" id="{B2DF347F-C065-1872-8DFC-9D64DE73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08" y="2304255"/>
            <a:ext cx="4249666" cy="4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51A26-78B2-6F54-3924-CCDC9EECB066}"/>
              </a:ext>
            </a:extLst>
          </p:cNvPr>
          <p:cNvSpPr txBox="1"/>
          <p:nvPr/>
        </p:nvSpPr>
        <p:spPr>
          <a:xfrm>
            <a:off x="4952999" y="6351429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https://www.tensorflow.org/tutorials/images/segmentation?hl=ko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009043-8DA5-1700-C058-755D313B5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816" y="4180227"/>
            <a:ext cx="2981325" cy="1323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634C684-723C-6359-28EE-6FF8E1F0B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999" y="3561726"/>
            <a:ext cx="3124200" cy="4857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23154E-F9C0-43EC-CAC4-E1DF099C48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5684928"/>
            <a:ext cx="36290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72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 Segmentation (</a:t>
            </a:r>
            <a:r>
              <a:rPr lang="ko-KR" altLang="en-US" sz="1600">
                <a:latin typeface="+mn-ea"/>
              </a:rPr>
              <a:t>의미 세그먼테이션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U-Net : https://github.com/jakeret/tf_unet</a:t>
            </a:r>
            <a:endParaRPr lang="en-US" altLang="ko-KR" sz="1400">
              <a:latin typeface="+mn-ea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E6F4ACF-801F-7C4C-7562-DCBE1151D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00808"/>
            <a:ext cx="6969125" cy="464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F63FED-4753-141E-24DB-361FC01EF5C4}"/>
              </a:ext>
            </a:extLst>
          </p:cNvPr>
          <p:cNvSpPr txBox="1"/>
          <p:nvPr/>
        </p:nvSpPr>
        <p:spPr>
          <a:xfrm>
            <a:off x="776536" y="6351429"/>
            <a:ext cx="61925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https://lmb.informatik.uni-freiburg.de/people/ronneber/u-net/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975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141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OverFeat : https://arxiv.org/abs/1312.6229</a:t>
            </a:r>
          </a:p>
          <a:p>
            <a:pPr lvl="1"/>
            <a:r>
              <a:rPr lang="en-US" altLang="ko-KR" sz="1400">
                <a:latin typeface="+mn-ea"/>
              </a:rPr>
              <a:t>Sliding Window</a:t>
            </a:r>
            <a:r>
              <a:rPr lang="ko-KR" altLang="en-US" sz="1400">
                <a:latin typeface="+mn-ea"/>
              </a:rPr>
              <a:t>와 확률을 사용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DF3B2287-E4AE-C8D9-1B74-907AF4AFC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40" y="620688"/>
            <a:ext cx="4954560" cy="251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5991F0-DF42-9080-7C33-150D3E330F03}"/>
              </a:ext>
            </a:extLst>
          </p:cNvPr>
          <p:cNvSpPr txBox="1"/>
          <p:nvPr/>
        </p:nvSpPr>
        <p:spPr>
          <a:xfrm>
            <a:off x="4916855" y="3078851"/>
            <a:ext cx="460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https://velog.io/@pabiya/OverFeatIntegrated-Recognition-Localization-and-Detectionusing-Convolutional-Networks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6DF391-187D-1344-2F28-13E21CB1F1C8}"/>
              </a:ext>
            </a:extLst>
          </p:cNvPr>
          <p:cNvSpPr/>
          <p:nvPr/>
        </p:nvSpPr>
        <p:spPr>
          <a:xfrm>
            <a:off x="5511646" y="214767"/>
            <a:ext cx="648072" cy="81218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5A0CD9-27B5-BB9D-DEAC-DD2F4A608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97" y="2241976"/>
            <a:ext cx="4572367" cy="177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C7F4A4A3-B9BA-AD63-CD26-869C95BE8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068769"/>
            <a:ext cx="4608513" cy="230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48BCE3F-DEC6-2C4B-D233-A0802394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478961"/>
            <a:ext cx="2100775" cy="3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13E854-2DC9-2CE3-8656-D56D652FF663}"/>
              </a:ext>
            </a:extLst>
          </p:cNvPr>
          <p:cNvSpPr txBox="1"/>
          <p:nvPr/>
        </p:nvSpPr>
        <p:spPr>
          <a:xfrm>
            <a:off x="7629839" y="3590738"/>
            <a:ext cx="19229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Localization</a:t>
            </a:r>
          </a:p>
          <a:p>
            <a:endParaRPr lang="en-US" altLang="ko-KR" sz="1000">
              <a:latin typeface="+mn-ea"/>
            </a:endParaRPr>
          </a:p>
          <a:p>
            <a:r>
              <a:rPr lang="ko-KR" altLang="en-US" sz="1000">
                <a:latin typeface="+mn-ea"/>
              </a:rPr>
              <a:t>다양한 해상도의 사진 사용</a:t>
            </a:r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B050"/>
                </a:solidFill>
                <a:latin typeface="+mn-ea"/>
              </a:rPr>
              <a:t>voting </a:t>
            </a:r>
            <a:r>
              <a:rPr lang="ko-KR" altLang="en-US" sz="1000">
                <a:solidFill>
                  <a:srgbClr val="00B050"/>
                </a:solidFill>
                <a:latin typeface="+mn-ea"/>
              </a:rPr>
              <a:t>방식으로 경계상자와 분류를 최종적으로 수행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73D7C-F245-B925-4E61-15AB39389596}"/>
              </a:ext>
            </a:extLst>
          </p:cNvPr>
          <p:cNvSpPr txBox="1"/>
          <p:nvPr/>
        </p:nvSpPr>
        <p:spPr>
          <a:xfrm>
            <a:off x="568081" y="3898220"/>
            <a:ext cx="900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Classfication</a:t>
            </a:r>
            <a:endParaRPr lang="ko-KR" altLang="en-US" sz="10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4775B-C94F-5242-D189-4C72ECEE7746}"/>
              </a:ext>
            </a:extLst>
          </p:cNvPr>
          <p:cNvSpPr txBox="1"/>
          <p:nvPr/>
        </p:nvSpPr>
        <p:spPr>
          <a:xfrm>
            <a:off x="380632" y="6351429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https://velog.io/@kangtae/%EB%85%BC%EB%AC%B8%EB%A6%AC%EB%B7%B0-OverFeat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2797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 이전에는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해상도 크기별로 이미지를 분할하여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</a:t>
            </a:r>
            <a:r>
              <a:rPr lang="ko-KR" altLang="en-US" sz="1400">
                <a:latin typeface="+mn-ea"/>
              </a:rPr>
              <a:t>의 개요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Edge box </a:t>
            </a:r>
            <a:r>
              <a:rPr lang="ko-KR" altLang="en-US" sz="1400">
                <a:latin typeface="+mn-ea"/>
              </a:rPr>
              <a:t>알고리즘 사용을 추천</a:t>
            </a:r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추천 받은 영역에 대해서 </a:t>
            </a:r>
            <a:r>
              <a:rPr lang="en-US" altLang="ko-KR" sz="1400">
                <a:latin typeface="+mn-ea"/>
              </a:rPr>
              <a:t>Classfication &amp; Localization </a:t>
            </a:r>
            <a:r>
              <a:rPr lang="ko-KR" altLang="en-US" sz="1400">
                <a:latin typeface="+mn-ea"/>
              </a:rPr>
              <a:t>진행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8F78CA4-94E8-9F7D-4B2B-4B0195EC0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44841" r="4932" b="13771"/>
          <a:stretch/>
        </p:blipFill>
        <p:spPr bwMode="auto">
          <a:xfrm>
            <a:off x="1522743" y="2780928"/>
            <a:ext cx="4536504" cy="11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52E12-6FF0-FFA0-AA5A-9C358AF786E8}"/>
              </a:ext>
            </a:extLst>
          </p:cNvPr>
          <p:cNvSpPr txBox="1"/>
          <p:nvPr/>
        </p:nvSpPr>
        <p:spPr>
          <a:xfrm>
            <a:off x="1496616" y="3933056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9E35ED5C-EEA9-2949-15ED-E5C4B0B748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16386" r="36188" b="16357"/>
          <a:stretch/>
        </p:blipFill>
        <p:spPr bwMode="auto">
          <a:xfrm>
            <a:off x="1540692" y="4555000"/>
            <a:ext cx="2915100" cy="1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618FA-DA18-E780-BFCD-5C5D2AF51692}"/>
              </a:ext>
            </a:extLst>
          </p:cNvPr>
          <p:cNvSpPr txBox="1"/>
          <p:nvPr/>
        </p:nvSpPr>
        <p:spPr>
          <a:xfrm>
            <a:off x="1496616" y="6381327"/>
            <a:ext cx="5868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0913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 Overview : Dense, Conv, 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44873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Recurrent Neural Network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순환 신경망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SimpleRNN</a:t>
            </a:r>
          </a:p>
          <a:p>
            <a:pPr marL="357188" indent="-182563"/>
            <a:r>
              <a:rPr lang="en-US" altLang="ko-KR" sz="1200">
                <a:latin typeface="+mn-ea"/>
              </a:rPr>
              <a:t>Output</a:t>
            </a:r>
            <a:r>
              <a:rPr lang="ko-KR" altLang="en-US" sz="1200">
                <a:latin typeface="+mn-ea"/>
              </a:rPr>
              <a:t>을 다음 처리에 반영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LSTM</a:t>
            </a:r>
          </a:p>
          <a:p>
            <a:pPr marL="357188" indent="-182563"/>
            <a:r>
              <a:rPr lang="en-US" altLang="ko-KR" sz="1200">
                <a:latin typeface="+mn-ea"/>
              </a:rPr>
              <a:t>Long Short-Term Memory</a:t>
            </a:r>
          </a:p>
          <a:p>
            <a:pPr marL="357188" indent="-182563"/>
            <a:r>
              <a:rPr lang="en-US" altLang="ko-KR" sz="1200">
                <a:latin typeface="+mn-ea"/>
              </a:rPr>
              <a:t>Cell State</a:t>
            </a:r>
            <a:r>
              <a:rPr lang="ko-KR" altLang="en-US" sz="1200">
                <a:latin typeface="+mn-ea"/>
              </a:rPr>
              <a:t>를 별도로 관리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GRU</a:t>
            </a:r>
          </a:p>
          <a:p>
            <a:pPr marL="357188" indent="-182563"/>
            <a:r>
              <a:rPr lang="en-US" altLang="ko-KR" sz="1200">
                <a:latin typeface="+mn-ea"/>
              </a:rPr>
              <a:t>Gated Recurrent Unit</a:t>
            </a:r>
          </a:p>
          <a:p>
            <a:pPr marL="357188" indent="-182563"/>
            <a:r>
              <a:rPr lang="ko-KR" altLang="en-US" sz="1200">
                <a:latin typeface="+mn-ea"/>
              </a:rPr>
              <a:t>복잡한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을 단순화함</a:t>
            </a:r>
          </a:p>
          <a:p>
            <a:pPr marL="357188" indent="-182563"/>
            <a:r>
              <a:rPr lang="ko-KR" altLang="en-US" sz="1200">
                <a:latin typeface="+mn-ea"/>
              </a:rPr>
              <a:t>성능은 </a:t>
            </a:r>
            <a:r>
              <a:rPr lang="en-US" altLang="ko-KR" sz="1200">
                <a:latin typeface="+mn-ea"/>
              </a:rPr>
              <a:t>LSTM</a:t>
            </a:r>
            <a:r>
              <a:rPr lang="ko-KR" altLang="en-US" sz="1200">
                <a:latin typeface="+mn-ea"/>
              </a:rPr>
              <a:t>과 유사함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solidFill>
                  <a:srgbClr val="00B050"/>
                </a:solidFill>
                <a:latin typeface="+mn-ea"/>
              </a:rPr>
              <a:t>Bidirectional</a:t>
            </a:r>
          </a:p>
          <a:p>
            <a:pPr marL="357188" indent="-182563"/>
            <a:r>
              <a:rPr lang="ko-KR" altLang="en-US" sz="1200">
                <a:latin typeface="+mn-ea"/>
              </a:rPr>
              <a:t>양방향 </a:t>
            </a:r>
            <a:r>
              <a:rPr lang="en-US" altLang="ko-KR" sz="1200">
                <a:latin typeface="+mn-ea"/>
              </a:rPr>
              <a:t>RNN</a:t>
            </a:r>
          </a:p>
          <a:p>
            <a:pPr marL="357188" indent="-182563"/>
            <a:r>
              <a:rPr lang="ko-KR" altLang="en-US" sz="1200">
                <a:latin typeface="+mn-ea"/>
              </a:rPr>
              <a:t>순방향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역방향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E2E4AA-E957-ED99-71CE-DB81CC2255D2}"/>
              </a:ext>
            </a:extLst>
          </p:cNvPr>
          <p:cNvSpPr/>
          <p:nvPr/>
        </p:nvSpPr>
        <p:spPr>
          <a:xfrm>
            <a:off x="2360712" y="1412875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8BD963-7D3A-EE71-879C-1036C6A59F41}"/>
              </a:ext>
            </a:extLst>
          </p:cNvPr>
          <p:cNvSpPr/>
          <p:nvPr/>
        </p:nvSpPr>
        <p:spPr>
          <a:xfrm>
            <a:off x="5889224" y="1412875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3BFB9-67A8-075A-3A51-18A81F715267}"/>
              </a:ext>
            </a:extLst>
          </p:cNvPr>
          <p:cNvSpPr/>
          <p:nvPr/>
        </p:nvSpPr>
        <p:spPr>
          <a:xfrm>
            <a:off x="4124968" y="1412875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A375D9E-02E5-01FB-BAA7-D9063A313C39}"/>
              </a:ext>
            </a:extLst>
          </p:cNvPr>
          <p:cNvCxnSpPr/>
          <p:nvPr/>
        </p:nvCxnSpPr>
        <p:spPr>
          <a:xfrm>
            <a:off x="351284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A54FDC1-FA16-5BA5-208E-5F4C6CA47595}"/>
              </a:ext>
            </a:extLst>
          </p:cNvPr>
          <p:cNvCxnSpPr/>
          <p:nvPr/>
        </p:nvCxnSpPr>
        <p:spPr>
          <a:xfrm>
            <a:off x="351284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5F9F25-FCCD-1507-ED26-7CD70C09993F}"/>
              </a:ext>
            </a:extLst>
          </p:cNvPr>
          <p:cNvCxnSpPr/>
          <p:nvPr/>
        </p:nvCxnSpPr>
        <p:spPr>
          <a:xfrm>
            <a:off x="5296970" y="227687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784B3-1F85-F715-815B-EDBCE71DA04B}"/>
              </a:ext>
            </a:extLst>
          </p:cNvPr>
          <p:cNvCxnSpPr/>
          <p:nvPr/>
        </p:nvCxnSpPr>
        <p:spPr>
          <a:xfrm>
            <a:off x="5296970" y="1916832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BE6BCB-E069-42D6-65C2-5C16E5850121}"/>
              </a:ext>
            </a:extLst>
          </p:cNvPr>
          <p:cNvSpPr txBox="1"/>
          <p:nvPr/>
        </p:nvSpPr>
        <p:spPr>
          <a:xfrm>
            <a:off x="2360712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1E80C-B878-30BF-5D37-567617C3DF26}"/>
              </a:ext>
            </a:extLst>
          </p:cNvPr>
          <p:cNvSpPr txBox="1"/>
          <p:nvPr/>
        </p:nvSpPr>
        <p:spPr>
          <a:xfrm>
            <a:off x="5889224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A04CD4-CC9F-43F6-087C-9E59C01E31AF}"/>
              </a:ext>
            </a:extLst>
          </p:cNvPr>
          <p:cNvSpPr txBox="1"/>
          <p:nvPr/>
        </p:nvSpPr>
        <p:spPr>
          <a:xfrm>
            <a:off x="4124968" y="1423202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09B5D9-34F1-6AD1-29EF-BC101367612D}"/>
              </a:ext>
            </a:extLst>
          </p:cNvPr>
          <p:cNvSpPr/>
          <p:nvPr/>
        </p:nvSpPr>
        <p:spPr>
          <a:xfrm>
            <a:off x="2360712" y="5337650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9B238A-6197-30DF-74B4-52F1216D3A55}"/>
              </a:ext>
            </a:extLst>
          </p:cNvPr>
          <p:cNvSpPr/>
          <p:nvPr/>
        </p:nvSpPr>
        <p:spPr>
          <a:xfrm>
            <a:off x="5889224" y="5337650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2133BC5-7231-72DB-7F2A-FC81FD9B5B30}"/>
              </a:ext>
            </a:extLst>
          </p:cNvPr>
          <p:cNvSpPr/>
          <p:nvPr/>
        </p:nvSpPr>
        <p:spPr>
          <a:xfrm>
            <a:off x="4124968" y="5337650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321328-2934-CC62-2402-DB8FE55D3F01}"/>
              </a:ext>
            </a:extLst>
          </p:cNvPr>
          <p:cNvCxnSpPr/>
          <p:nvPr/>
        </p:nvCxnSpPr>
        <p:spPr>
          <a:xfrm>
            <a:off x="351284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B9FF7294-B453-0255-7A0E-C3C7047AA7D3}"/>
              </a:ext>
            </a:extLst>
          </p:cNvPr>
          <p:cNvCxnSpPr/>
          <p:nvPr/>
        </p:nvCxnSpPr>
        <p:spPr>
          <a:xfrm>
            <a:off x="351284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A36D20F-850B-BF1D-B6D8-1ECD8F885639}"/>
              </a:ext>
            </a:extLst>
          </p:cNvPr>
          <p:cNvCxnSpPr/>
          <p:nvPr/>
        </p:nvCxnSpPr>
        <p:spPr>
          <a:xfrm>
            <a:off x="5296970" y="620164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28117BE-1453-422B-A23F-E62863DDC3C7}"/>
              </a:ext>
            </a:extLst>
          </p:cNvPr>
          <p:cNvCxnSpPr/>
          <p:nvPr/>
        </p:nvCxnSpPr>
        <p:spPr>
          <a:xfrm>
            <a:off x="5296970" y="5841607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144F373-C9FF-C19B-F06B-D009D6240718}"/>
              </a:ext>
            </a:extLst>
          </p:cNvPr>
          <p:cNvSpPr txBox="1"/>
          <p:nvPr/>
        </p:nvSpPr>
        <p:spPr>
          <a:xfrm>
            <a:off x="2360712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9C9E25-6621-3EB5-E38D-B89C664AE642}"/>
              </a:ext>
            </a:extLst>
          </p:cNvPr>
          <p:cNvSpPr txBox="1"/>
          <p:nvPr/>
        </p:nvSpPr>
        <p:spPr>
          <a:xfrm>
            <a:off x="5889224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B1CDF96-B518-60A6-B16F-37E7BDC3778B}"/>
              </a:ext>
            </a:extLst>
          </p:cNvPr>
          <p:cNvSpPr txBox="1"/>
          <p:nvPr/>
        </p:nvSpPr>
        <p:spPr>
          <a:xfrm>
            <a:off x="4124968" y="5347977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13738FF-0488-A44B-E095-CBFAFE78B897}"/>
              </a:ext>
            </a:extLst>
          </p:cNvPr>
          <p:cNvSpPr/>
          <p:nvPr/>
        </p:nvSpPr>
        <p:spPr>
          <a:xfrm>
            <a:off x="2360712" y="3375263"/>
            <a:ext cx="1080000" cy="1260000"/>
          </a:xfrm>
          <a:prstGeom prst="rect">
            <a:avLst/>
          </a:prstGeom>
          <a:solidFill>
            <a:srgbClr val="4573C3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B75FADF-7590-D104-9FFD-FEC91F59C2A8}"/>
              </a:ext>
            </a:extLst>
          </p:cNvPr>
          <p:cNvSpPr/>
          <p:nvPr/>
        </p:nvSpPr>
        <p:spPr>
          <a:xfrm>
            <a:off x="5889224" y="3375263"/>
            <a:ext cx="1080000" cy="1260000"/>
          </a:xfrm>
          <a:prstGeom prst="rect">
            <a:avLst/>
          </a:prstGeom>
          <a:solidFill>
            <a:srgbClr val="6EAF45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E64D32C-66AB-FD12-14A6-EDEC9E12AF7D}"/>
              </a:ext>
            </a:extLst>
          </p:cNvPr>
          <p:cNvSpPr/>
          <p:nvPr/>
        </p:nvSpPr>
        <p:spPr>
          <a:xfrm>
            <a:off x="4124968" y="3375263"/>
            <a:ext cx="1080000" cy="12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2ABDD92-A30A-DE7C-ABBE-D8F79820F350}"/>
              </a:ext>
            </a:extLst>
          </p:cNvPr>
          <p:cNvCxnSpPr/>
          <p:nvPr/>
        </p:nvCxnSpPr>
        <p:spPr>
          <a:xfrm>
            <a:off x="351284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47561A3-AC76-AA10-A94F-82BE3DE09428}"/>
              </a:ext>
            </a:extLst>
          </p:cNvPr>
          <p:cNvCxnSpPr/>
          <p:nvPr/>
        </p:nvCxnSpPr>
        <p:spPr>
          <a:xfrm>
            <a:off x="351284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B20A1AA4-A1C0-8741-B9AA-50396A13A807}"/>
              </a:ext>
            </a:extLst>
          </p:cNvPr>
          <p:cNvCxnSpPr/>
          <p:nvPr/>
        </p:nvCxnSpPr>
        <p:spPr>
          <a:xfrm>
            <a:off x="5296970" y="425713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650E6B-BE7F-526B-E54F-8B027158644D}"/>
              </a:ext>
            </a:extLst>
          </p:cNvPr>
          <p:cNvCxnSpPr/>
          <p:nvPr/>
        </p:nvCxnSpPr>
        <p:spPr>
          <a:xfrm>
            <a:off x="5296970" y="3897093"/>
            <a:ext cx="540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A648C3E-30E1-6A22-6217-A72FE6F69D64}"/>
              </a:ext>
            </a:extLst>
          </p:cNvPr>
          <p:cNvSpPr txBox="1"/>
          <p:nvPr/>
        </p:nvSpPr>
        <p:spPr>
          <a:xfrm>
            <a:off x="2360712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입력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4ADA44-A622-7CC8-13E3-C131D04D2124}"/>
              </a:ext>
            </a:extLst>
          </p:cNvPr>
          <p:cNvSpPr txBox="1"/>
          <p:nvPr/>
        </p:nvSpPr>
        <p:spPr>
          <a:xfrm>
            <a:off x="5889224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+mn-ea"/>
              </a:rPr>
              <a:t>출력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C107889-37B4-8303-92E4-6FA1A3193CDF}"/>
              </a:ext>
            </a:extLst>
          </p:cNvPr>
          <p:cNvSpPr txBox="1"/>
          <p:nvPr/>
        </p:nvSpPr>
        <p:spPr>
          <a:xfrm>
            <a:off x="4124968" y="3375263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RNN Cell</a:t>
            </a:r>
            <a:endParaRPr lang="ko-KR" altLang="en-US" sz="1200" b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19FA3B40-D0FB-4B23-0E3D-D20C6141CEAC}"/>
              </a:ext>
            </a:extLst>
          </p:cNvPr>
          <p:cNvCxnSpPr>
            <a:cxnSpLocks/>
            <a:stCxn id="8" idx="3"/>
            <a:endCxn id="97" idx="0"/>
          </p:cNvCxnSpPr>
          <p:nvPr/>
        </p:nvCxnSpPr>
        <p:spPr>
          <a:xfrm>
            <a:off x="5204968" y="2042875"/>
            <a:ext cx="324206" cy="79082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AB669A72-1F98-2582-0391-1FDF7327140C}"/>
              </a:ext>
            </a:extLst>
          </p:cNvPr>
          <p:cNvCxnSpPr>
            <a:cxnSpLocks/>
            <a:stCxn id="100" idx="1"/>
            <a:endCxn id="68" idx="1"/>
          </p:cNvCxnSpPr>
          <p:nvPr/>
        </p:nvCxnSpPr>
        <p:spPr>
          <a:xfrm rot="10800000" flipV="1">
            <a:off x="4124968" y="4994976"/>
            <a:ext cx="954206" cy="972674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023FE7F-DB88-18EC-7366-118994CB0BD3}"/>
              </a:ext>
            </a:extLst>
          </p:cNvPr>
          <p:cNvSpPr/>
          <p:nvPr/>
        </p:nvSpPr>
        <p:spPr>
          <a:xfrm>
            <a:off x="5079174" y="2833704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4E31185-4ACD-3F9B-64B7-6CEA292356DB}"/>
              </a:ext>
            </a:extLst>
          </p:cNvPr>
          <p:cNvSpPr txBox="1"/>
          <p:nvPr/>
        </p:nvSpPr>
        <p:spPr>
          <a:xfrm>
            <a:off x="5079174" y="2886720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D6EB89-8F5C-84A8-C72A-9DE194D032F5}"/>
              </a:ext>
            </a:extLst>
          </p:cNvPr>
          <p:cNvSpPr/>
          <p:nvPr/>
        </p:nvSpPr>
        <p:spPr>
          <a:xfrm>
            <a:off x="5079174" y="4803460"/>
            <a:ext cx="900000" cy="360000"/>
          </a:xfrm>
          <a:prstGeom prst="rect">
            <a:avLst/>
          </a:prstGeom>
          <a:solidFill>
            <a:srgbClr val="FFC102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404502B-9E56-308E-02AB-E829F820A6B5}"/>
              </a:ext>
            </a:extLst>
          </p:cNvPr>
          <p:cNvSpPr txBox="1"/>
          <p:nvPr/>
        </p:nvSpPr>
        <p:spPr>
          <a:xfrm>
            <a:off x="5079174" y="4856476"/>
            <a:ext cx="90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7030A0"/>
                </a:solidFill>
                <a:latin typeface="+mn-ea"/>
              </a:rPr>
              <a:t>Cell State</a:t>
            </a:r>
            <a:endParaRPr lang="ko-KR" altLang="en-US" sz="1200" b="1">
              <a:solidFill>
                <a:srgbClr val="7030A0"/>
              </a:solidFill>
              <a:latin typeface="+mn-ea"/>
            </a:endParaRPr>
          </a:p>
        </p:txBody>
      </p: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1FB5D8E7-F3FA-79E0-F6F6-B095914228E6}"/>
              </a:ext>
            </a:extLst>
          </p:cNvPr>
          <p:cNvCxnSpPr>
            <a:cxnSpLocks/>
            <a:stCxn id="98" idx="1"/>
            <a:endCxn id="78" idx="1"/>
          </p:cNvCxnSpPr>
          <p:nvPr/>
        </p:nvCxnSpPr>
        <p:spPr>
          <a:xfrm rot="10800000" flipV="1">
            <a:off x="4124968" y="3025219"/>
            <a:ext cx="954206" cy="980043"/>
          </a:xfrm>
          <a:prstGeom prst="bentConnector3">
            <a:avLst>
              <a:gd name="adj1" fmla="val 12395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5E21A292-DDA4-F95F-A4C2-617C60664494}"/>
              </a:ext>
            </a:extLst>
          </p:cNvPr>
          <p:cNvCxnSpPr>
            <a:cxnSpLocks/>
            <a:stCxn id="78" idx="3"/>
            <a:endCxn id="99" idx="0"/>
          </p:cNvCxnSpPr>
          <p:nvPr/>
        </p:nvCxnSpPr>
        <p:spPr>
          <a:xfrm>
            <a:off x="5204968" y="4005263"/>
            <a:ext cx="324206" cy="798197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92E9F9B-A5A1-B233-B628-6900DC5A7F8A}"/>
              </a:ext>
            </a:extLst>
          </p:cNvPr>
          <p:cNvCxnSpPr>
            <a:cxnSpLocks/>
          </p:cNvCxnSpPr>
          <p:nvPr/>
        </p:nvCxnSpPr>
        <p:spPr>
          <a:xfrm>
            <a:off x="5655662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8B1D8429-A15D-A5CA-1B91-448A6F24E990}"/>
              </a:ext>
            </a:extLst>
          </p:cNvPr>
          <p:cNvCxnSpPr>
            <a:cxnSpLocks/>
          </p:cNvCxnSpPr>
          <p:nvPr/>
        </p:nvCxnSpPr>
        <p:spPr>
          <a:xfrm>
            <a:off x="5401907" y="3384427"/>
            <a:ext cx="0" cy="12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101995B-7FF4-33F9-6880-757EA38C379F}"/>
              </a:ext>
            </a:extLst>
          </p:cNvPr>
          <p:cNvSpPr txBox="1"/>
          <p:nvPr/>
        </p:nvSpPr>
        <p:spPr>
          <a:xfrm>
            <a:off x="4124968" y="1954850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318E1-FD73-61C2-C0F8-4AEB0BF94AFC}"/>
              </a:ext>
            </a:extLst>
          </p:cNvPr>
          <p:cNvSpPr txBox="1"/>
          <p:nvPr/>
        </p:nvSpPr>
        <p:spPr>
          <a:xfrm>
            <a:off x="4124968" y="3938315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74F79-A266-D41A-13A0-C1B94D285785}"/>
              </a:ext>
            </a:extLst>
          </p:cNvPr>
          <p:cNvSpPr txBox="1"/>
          <p:nvPr/>
        </p:nvSpPr>
        <p:spPr>
          <a:xfrm>
            <a:off x="4124968" y="5869134"/>
            <a:ext cx="1080000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200" b="1">
                <a:solidFill>
                  <a:srgbClr val="00B050"/>
                </a:solidFill>
                <a:latin typeface="+mn-ea"/>
              </a:rPr>
              <a:t>LSTM</a:t>
            </a:r>
            <a:endParaRPr lang="ko-KR" altLang="en-US" sz="1200" b="1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1341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8813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R-CNN (Region Proposals CNN)</a:t>
            </a: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각 영역으로 분할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각 영역에 대해서 </a:t>
            </a:r>
            <a:r>
              <a:rPr lang="en-US" altLang="ko-KR" sz="1400">
                <a:latin typeface="+mn-ea"/>
              </a:rPr>
              <a:t>CNN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Region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Proposals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영역 제안</a:t>
            </a:r>
            <a:r>
              <a:rPr lang="en-US" altLang="ko-KR" sz="1400">
                <a:latin typeface="+mn-ea"/>
              </a:rPr>
              <a:t>) : </a:t>
            </a:r>
            <a:r>
              <a:rPr lang="ko-KR" altLang="en-US" sz="1400">
                <a:latin typeface="+mn-ea"/>
              </a:rPr>
              <a:t>전통적인 광학 기법으로 객체가 있을 만한 영역을 추천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이미지에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CNN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을 적용하여 특징 맵 생성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solidFill>
                  <a:srgbClr val="0070C0"/>
                </a:solidFill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Region Proposals </a:t>
            </a:r>
            <a:r>
              <a:rPr lang="ko-KR" altLang="en-US" sz="1400">
                <a:solidFill>
                  <a:srgbClr val="0070C0"/>
                </a:solidFill>
                <a:latin typeface="+mn-ea"/>
              </a:rPr>
              <a:t>결과를 반영하여 특징 맵을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Faster R-CNN				: R-CNN</a:t>
            </a:r>
            <a:r>
              <a:rPr lang="ko-KR" altLang="en-US" sz="1600">
                <a:latin typeface="+mn-ea"/>
              </a:rPr>
              <a:t>보다 약 </a:t>
            </a:r>
            <a:r>
              <a:rPr lang="en-US" altLang="ko-KR" sz="1600">
                <a:latin typeface="+mn-ea"/>
              </a:rPr>
              <a:t>250</a:t>
            </a:r>
            <a:r>
              <a:rPr lang="ko-KR" altLang="en-US" sz="1600">
                <a:latin typeface="+mn-ea"/>
              </a:rPr>
              <a:t>배 빠름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https://github.com/tensorpack/tensorpack/tree/master/examples/FasterRCNN</a:t>
            </a:r>
          </a:p>
          <a:p>
            <a:pPr lvl="1"/>
            <a:r>
              <a:rPr lang="ko-KR" altLang="en-US" sz="1400">
                <a:latin typeface="+mn-ea"/>
              </a:rPr>
              <a:t>이미지에 </a:t>
            </a:r>
            <a:r>
              <a:rPr lang="en-US" altLang="ko-KR" sz="1400">
                <a:latin typeface="+mn-ea"/>
              </a:rPr>
              <a:t>CNN</a:t>
            </a:r>
            <a:r>
              <a:rPr lang="ko-KR" altLang="en-US" sz="1400">
                <a:latin typeface="+mn-ea"/>
              </a:rPr>
              <a:t>을 적용하여 특징 맵 생성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RPN (Region Proposal Network)</a:t>
            </a:r>
            <a:r>
              <a:rPr lang="ko-KR" altLang="en-US" sz="1400">
                <a:latin typeface="+mn-ea"/>
              </a:rPr>
              <a:t>을 적용하여 영역 제안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특징 맵에 </a:t>
            </a:r>
            <a:r>
              <a:rPr lang="en-US" altLang="ko-KR" sz="1400">
                <a:latin typeface="+mn-ea"/>
              </a:rPr>
              <a:t>RPN </a:t>
            </a:r>
            <a:r>
              <a:rPr lang="ko-KR" altLang="en-US" sz="1400">
                <a:latin typeface="+mn-ea"/>
              </a:rPr>
              <a:t>결과를 반영하여 특징 맵을 </a:t>
            </a:r>
            <a:r>
              <a:rPr lang="en-US" altLang="ko-KR" sz="1400">
                <a:latin typeface="+mn-ea"/>
              </a:rPr>
              <a:t>pooling</a:t>
            </a:r>
          </a:p>
          <a:p>
            <a:pPr lvl="1"/>
            <a:r>
              <a:rPr lang="en-US" altLang="ko-KR" sz="1400">
                <a:latin typeface="+mn-ea"/>
              </a:rPr>
              <a:t>Pooling</a:t>
            </a:r>
            <a:r>
              <a:rPr lang="ko-KR" altLang="en-US" sz="1400">
                <a:latin typeface="+mn-ea"/>
              </a:rPr>
              <a:t>한 것으로 객체를 탐지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B317B79-33AA-E61C-F9C5-918735EBFB9A}"/>
              </a:ext>
            </a:extLst>
          </p:cNvPr>
          <p:cNvSpPr/>
          <p:nvPr/>
        </p:nvSpPr>
        <p:spPr>
          <a:xfrm>
            <a:off x="6969125" y="3429000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latin typeface="+mn-ea"/>
              </a:rPr>
              <a:t>이미지 분할 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특징맵 </a:t>
            </a:r>
            <a:r>
              <a:rPr lang="en-US" altLang="ko-KR" sz="1200">
                <a:latin typeface="+mn-ea"/>
              </a:rPr>
              <a:t>Pooling</a:t>
            </a:r>
            <a:endParaRPr lang="ko-KR" altLang="en-US" sz="120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97C2D0-02DB-450D-1591-596018766862}"/>
              </a:ext>
            </a:extLst>
          </p:cNvPr>
          <p:cNvSpPr/>
          <p:nvPr/>
        </p:nvSpPr>
        <p:spPr>
          <a:xfrm>
            <a:off x="6969125" y="5085184"/>
            <a:ext cx="2592387" cy="576064"/>
          </a:xfrm>
          <a:prstGeom prst="rect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200">
                <a:latin typeface="+mn-ea"/>
              </a:rPr>
              <a:t>Region Proposals </a:t>
            </a:r>
            <a:r>
              <a:rPr lang="ko-KR" altLang="en-US" sz="1200">
                <a:latin typeface="+mn-ea"/>
              </a:rPr>
              <a:t>대신에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RPN (Region Proposal Network) </a:t>
            </a:r>
            <a:r>
              <a:rPr lang="ko-KR" altLang="en-US" sz="1200">
                <a:latin typeface="+mn-ea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361734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Object Detection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YOLO (You Only Look Once) v3 : https://arxiv.org/pdf/1804.02767.pdf</a:t>
            </a:r>
          </a:p>
          <a:p>
            <a:pPr lvl="1"/>
            <a:r>
              <a:rPr lang="ko-KR" altLang="en-US" sz="1400">
                <a:latin typeface="+mn-ea"/>
              </a:rPr>
              <a:t>속도가 빨라 실시간에 적합 </a:t>
            </a:r>
            <a:r>
              <a:rPr lang="en-US" altLang="ko-KR" sz="1400">
                <a:latin typeface="+mn-ea"/>
              </a:rPr>
              <a:t>(YOLO 45 frames)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7412" name="Picture 4" descr="Combining Boxes from Various Scales">
            <a:extLst>
              <a:ext uri="{FF2B5EF4-FFF2-40B4-BE49-F238E27FC236}">
                <a16:creationId xmlns:a16="http://schemas.microsoft.com/office/drawing/2014/main" id="{880E7CB5-66AE-745A-D929-D827EAEB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2191378"/>
            <a:ext cx="5400600" cy="443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3E2A7-31B0-61DD-CC07-2774DF33F125}"/>
              </a:ext>
            </a:extLst>
          </p:cNvPr>
          <p:cNvSpPr txBox="1"/>
          <p:nvPr/>
        </p:nvSpPr>
        <p:spPr>
          <a:xfrm>
            <a:off x="5961112" y="5889466"/>
            <a:ext cx="3600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https://d33wubrfki0l68.cloudfront.net/c6fd049f28b66dbd35faed6965905ec6281f7d7d/c0399/assets/images/yolo/yolo-architecture.webp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D077E9-5DBB-5D78-A013-DD412B99F28C}"/>
              </a:ext>
            </a:extLst>
          </p:cNvPr>
          <p:cNvSpPr txBox="1"/>
          <p:nvPr/>
        </p:nvSpPr>
        <p:spPr>
          <a:xfrm>
            <a:off x="6969124" y="1737980"/>
            <a:ext cx="259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https://herbwood.tistory.com/21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0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Feature map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52 * 52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26 * 26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000">
                <a:latin typeface="+mn-ea"/>
              </a:rPr>
              <a:t>13 * 13</a:t>
            </a:r>
          </a:p>
          <a:p>
            <a:endParaRPr lang="ko-KR" altLang="en-US" sz="1000">
              <a:latin typeface="+mn-ea"/>
            </a:endParaRPr>
          </a:p>
        </p:txBody>
      </p:sp>
      <p:pic>
        <p:nvPicPr>
          <p:cNvPr id="17416" name="Picture 8">
            <a:extLst>
              <a:ext uri="{FF2B5EF4-FFF2-40B4-BE49-F238E27FC236}">
                <a16:creationId xmlns:a16="http://schemas.microsoft.com/office/drawing/2014/main" id="{31F9FF72-9C79-0F07-D1C0-810108D6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137" y="2968054"/>
            <a:ext cx="3613025" cy="201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A8B718-F51B-3BF9-1B79-1BE90BFEE0FB}"/>
              </a:ext>
            </a:extLst>
          </p:cNvPr>
          <p:cNvSpPr txBox="1"/>
          <p:nvPr/>
        </p:nvSpPr>
        <p:spPr>
          <a:xfrm>
            <a:off x="6177137" y="4981282"/>
            <a:ext cx="3384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</a:t>
            </a:r>
            <a:r>
              <a:rPr lang="en-US" altLang="ko-KR" sz="1000" b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Verdana" panose="020B0604030504040204" pitchFamily="34" charset="0"/>
              </a:rPr>
              <a:t>https://rubber-tree.tistory.com/119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944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5DA48AB-B198-A9D1-68E4-45A835B14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4777825"/>
            <a:ext cx="3954939" cy="146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6D1EC61-A652-4E33-72C2-7FEA6C22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7" y="1911233"/>
            <a:ext cx="5760640" cy="255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F4D50D-2371-0333-73C8-50C2472FDDD7}"/>
              </a:ext>
            </a:extLst>
          </p:cNvPr>
          <p:cNvSpPr txBox="1"/>
          <p:nvPr/>
        </p:nvSpPr>
        <p:spPr>
          <a:xfrm>
            <a:off x="655318" y="4478923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Mask R-CNN : https://herbwood.tistory.com/20</a:t>
            </a:r>
          </a:p>
          <a:p>
            <a:pPr lvl="1"/>
            <a:r>
              <a:rPr lang="en-US" altLang="ko-KR" sz="1400">
                <a:latin typeface="+mn-ea"/>
              </a:rPr>
              <a:t>Classfication, Object Detection, Instance Segmentation</a:t>
            </a:r>
            <a:r>
              <a:rPr lang="ko-KR" altLang="en-US" sz="1400">
                <a:latin typeface="+mn-ea"/>
              </a:rPr>
              <a:t>을 동시에 진행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6390" name="Picture 6">
            <a:extLst>
              <a:ext uri="{FF2B5EF4-FFF2-40B4-BE49-F238E27FC236}">
                <a16:creationId xmlns:a16="http://schemas.microsoft.com/office/drawing/2014/main" id="{A226F3C6-72A6-FA9D-EEA2-A2063BB21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698" y="4581128"/>
            <a:ext cx="4761614" cy="156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4D666-6D26-362A-9017-CBCDB6AAE3A9}"/>
              </a:ext>
            </a:extLst>
          </p:cNvPr>
          <p:cNvSpPr txBox="1"/>
          <p:nvPr/>
        </p:nvSpPr>
        <p:spPr>
          <a:xfrm>
            <a:off x="655318" y="6311195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https://m.blog.naver.com/sogangori/221012300995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5AF68-5C34-B760-3490-A8EDB4258361}"/>
              </a:ext>
            </a:extLst>
          </p:cNvPr>
          <p:cNvSpPr txBox="1"/>
          <p:nvPr/>
        </p:nvSpPr>
        <p:spPr>
          <a:xfrm>
            <a:off x="4953000" y="6165304"/>
            <a:ext cx="37936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https://wikidocs.net/163945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DC870-56E8-8AE7-64E1-06B284B674F6}"/>
              </a:ext>
            </a:extLst>
          </p:cNvPr>
          <p:cNvSpPr txBox="1"/>
          <p:nvPr/>
        </p:nvSpPr>
        <p:spPr>
          <a:xfrm>
            <a:off x="6969124" y="1423057"/>
            <a:ext cx="259238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>
                <a:latin typeface="+mn-ea"/>
              </a:rPr>
              <a:t>BBox (Bounding Box)</a:t>
            </a:r>
          </a:p>
          <a:p>
            <a:r>
              <a:rPr lang="en-US" altLang="ko-KR" sz="1050">
                <a:latin typeface="+mn-ea"/>
              </a:rPr>
              <a:t>FPN (Feature Pyramid Networks)</a:t>
            </a:r>
          </a:p>
          <a:p>
            <a:r>
              <a:rPr lang="en-US" altLang="ko-KR" sz="1050">
                <a:latin typeface="+mn-ea"/>
              </a:rPr>
              <a:t>FCN (Fully Convolutional Network)</a:t>
            </a:r>
            <a:endParaRPr lang="ko-KR" altLang="en-US" sz="105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966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Instance Segmentation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  <a:sym typeface="Wingdings" panose="05000000000000000000" pitchFamily="2" charset="2"/>
              </a:rPr>
              <a:t>DeepLab-v3+ : https://github.com/tensorflow/models/tree/master/research/deeplab</a:t>
            </a:r>
          </a:p>
          <a:p>
            <a:pPr lvl="1"/>
            <a:r>
              <a:rPr lang="en-US" altLang="ko-KR" sz="1400">
                <a:latin typeface="+mn-ea"/>
              </a:rPr>
              <a:t>https://www.tensorflow.org/lite/examples/segmentation/overview?hl=ko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F8C7F511-DF92-EAEE-6548-9B3961098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60433"/>
            <a:ext cx="4464496" cy="14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A2D929-677F-C070-33E3-371ECF10A465}"/>
              </a:ext>
            </a:extLst>
          </p:cNvPr>
          <p:cNvSpPr txBox="1"/>
          <p:nvPr/>
        </p:nvSpPr>
        <p:spPr>
          <a:xfrm>
            <a:off x="789313" y="3542819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https://github.com/tensorflow/models/tree/master/research/deeplab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D7ECABA-A7B4-99BD-37A1-B7EE3366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13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7F38CBC-ECC3-FC42-387B-27AEC4A26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67" y="3933056"/>
            <a:ext cx="1471867" cy="216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FBCC3-48A4-0528-FE37-CF08169962E4}"/>
              </a:ext>
            </a:extLst>
          </p:cNvPr>
          <p:cNvSpPr txBox="1"/>
          <p:nvPr/>
        </p:nvSpPr>
        <p:spPr>
          <a:xfrm>
            <a:off x="789313" y="6064589"/>
            <a:ext cx="8916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https://m.blog.naver.com/PostView.naver?blogId=skyshin0304&amp;logNo=221591774871&amp;targetKeyword=&amp;targetRecommendationCode=1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21FA8-8B4E-0164-9E54-094FF4754DDD}"/>
              </a:ext>
            </a:extLst>
          </p:cNvPr>
          <p:cNvSpPr txBox="1"/>
          <p:nvPr/>
        </p:nvSpPr>
        <p:spPr>
          <a:xfrm>
            <a:off x="2360711" y="4497240"/>
            <a:ext cx="1008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+mn-ea"/>
              </a:rPr>
              <a:t>DeepLab</a:t>
            </a:r>
            <a:r>
              <a:rPr lang="ko-KR" altLang="en-US" sz="1000">
                <a:latin typeface="+mn-ea"/>
              </a:rPr>
              <a:t>으로</a:t>
            </a:r>
            <a:endParaRPr lang="en-US" altLang="ko-KR" sz="1000">
              <a:latin typeface="+mn-ea"/>
            </a:endParaRPr>
          </a:p>
          <a:p>
            <a:pPr algn="ctr"/>
            <a:r>
              <a:rPr lang="en-US" altLang="ko-KR" sz="1000">
                <a:latin typeface="+mn-ea"/>
              </a:rPr>
              <a:t>30,000</a:t>
            </a:r>
            <a:r>
              <a:rPr lang="ko-KR" altLang="en-US" sz="1000">
                <a:latin typeface="+mn-ea"/>
              </a:rPr>
              <a:t>회 학습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C1C71F-FA26-A0C5-0A5B-1AA29331A6DC}"/>
              </a:ext>
            </a:extLst>
          </p:cNvPr>
          <p:cNvSpPr/>
          <p:nvPr/>
        </p:nvSpPr>
        <p:spPr>
          <a:xfrm>
            <a:off x="2401459" y="4897350"/>
            <a:ext cx="1008113" cy="371285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0421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098DF0FB-B942-5538-E015-8AF504ADD5CB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1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word</a:t>
            </a:r>
          </a:p>
          <a:p>
            <a:pPr lvl="1"/>
            <a:r>
              <a:rPr lang="en-US" altLang="ko-KR" sz="1400">
                <a:latin typeface="+mn-ea"/>
              </a:rPr>
              <a:t>Text : Word2Vec, GloVe</a:t>
            </a:r>
          </a:p>
          <a:p>
            <a:pPr lvl="1"/>
            <a:r>
              <a:rPr lang="en-US" altLang="ko-KR" sz="1400">
                <a:latin typeface="+mn-ea"/>
              </a:rPr>
              <a:t>Music: </a:t>
            </a:r>
            <a:r>
              <a:rPr lang="ko-KR" altLang="en-US" sz="1400">
                <a:latin typeface="+mn-ea"/>
              </a:rPr>
              <a:t>음악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2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흑백 이미지 </a:t>
            </a:r>
            <a:r>
              <a:rPr lang="en-US" altLang="ko-KR" sz="1400">
                <a:latin typeface="+mn-ea"/>
              </a:rPr>
              <a:t>: x, y</a:t>
            </a:r>
          </a:p>
          <a:p>
            <a:pPr lvl="1"/>
            <a:r>
              <a:rPr lang="en-US" altLang="ko-KR" sz="1400">
                <a:latin typeface="+mn-ea"/>
              </a:rPr>
              <a:t>OHE (One-Hot Encoding)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phrase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3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이미지 </a:t>
            </a:r>
            <a:r>
              <a:rPr lang="en-US" altLang="ko-KR" sz="1400">
                <a:latin typeface="+mn-ea"/>
              </a:rPr>
              <a:t>: x, y, rgb</a:t>
            </a:r>
          </a:p>
          <a:p>
            <a:pPr lvl="1"/>
            <a:r>
              <a:rPr lang="ko-KR" altLang="en-US" sz="1400">
                <a:latin typeface="+mn-ea"/>
              </a:rPr>
              <a:t>흑백 동영상 </a:t>
            </a:r>
            <a:r>
              <a:rPr lang="en-US" altLang="ko-KR" sz="1400">
                <a:latin typeface="+mn-ea"/>
              </a:rPr>
              <a:t>(x, y,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pPr lvl="1"/>
            <a:r>
              <a:rPr lang="ko-KR" altLang="en-US" sz="1400">
                <a:latin typeface="+mn-ea"/>
              </a:rPr>
              <a:t>컬러 동영상 </a:t>
            </a:r>
            <a:r>
              <a:rPr lang="en-US" altLang="ko-KR" sz="1400">
                <a:latin typeface="+mn-ea"/>
              </a:rPr>
              <a:t>(x, y, rgb, time)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5</a:t>
            </a:r>
            <a:r>
              <a:rPr lang="ko-KR" altLang="en-US" sz="1600">
                <a:latin typeface="+mn-ea"/>
              </a:rPr>
              <a:t>차원 </a:t>
            </a:r>
            <a:r>
              <a:rPr lang="en-US" altLang="ko-KR" sz="1600">
                <a:latin typeface="+mn-ea"/>
              </a:rPr>
              <a:t>Tensor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11" name="내용 개체 틀 4">
            <a:extLst>
              <a:ext uri="{FF2B5EF4-FFF2-40B4-BE49-F238E27FC236}">
                <a16:creationId xmlns:a16="http://schemas.microsoft.com/office/drawing/2014/main" id="{D074A3CD-DC03-22CA-F171-6573C6B2E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Image</a:t>
            </a:r>
            <a:r>
              <a:rPr lang="ko-KR" altLang="en-US" sz="1600">
                <a:latin typeface="+mn-ea"/>
              </a:rPr>
              <a:t>외의 데이터로 확장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4437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순서가 있는 데이터를 입력 받아 변화하는 입력에 대한 출력을 얻는다</a:t>
            </a:r>
            <a:r>
              <a:rPr lang="en-US" altLang="ko-KR" sz="1400">
                <a:latin typeface="+mn-ea"/>
              </a:rPr>
              <a:t>.</a:t>
            </a:r>
          </a:p>
          <a:p>
            <a:pPr lvl="1"/>
            <a:r>
              <a:rPr lang="ko-KR" altLang="en-US" sz="1400">
                <a:latin typeface="+mn-ea"/>
              </a:rPr>
              <a:t>순차 입력 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텍스트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음성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시계열 등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언어 모델링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기계 번역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감정 분석</a:t>
            </a:r>
            <a:r>
              <a:rPr lang="en-US" altLang="ko-KR" sz="1400">
                <a:latin typeface="+mn-ea"/>
              </a:rPr>
              <a:t>,</a:t>
            </a:r>
            <a:r>
              <a:rPr lang="ko-KR" altLang="en-US" sz="1400">
                <a:latin typeface="+mn-ea"/>
              </a:rPr>
              <a:t> 이미지 캡션 등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Hidden Layer</a:t>
            </a:r>
            <a:r>
              <a:rPr lang="ko-KR" altLang="en-US" sz="1400">
                <a:latin typeface="+mn-ea"/>
              </a:rPr>
              <a:t>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은닉층</a:t>
            </a:r>
            <a:r>
              <a:rPr lang="en-US" altLang="ko-KR" sz="1400">
                <a:latin typeface="+mn-ea"/>
              </a:rPr>
              <a:t>) + Hidden Status (</a:t>
            </a:r>
            <a:r>
              <a:rPr lang="ko-KR" altLang="en-US" sz="1400">
                <a:latin typeface="+mn-ea"/>
              </a:rPr>
              <a:t>은닉 상태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BPTT (BackPropagation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029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3726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</a:t>
            </a:r>
            <a:r>
              <a:rPr lang="ko-KR" altLang="en-US" sz="1600">
                <a:latin typeface="+mn-ea"/>
              </a:rPr>
              <a:t>의 종류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LSTM (Long Short-Term Memory)</a:t>
            </a:r>
          </a:p>
          <a:p>
            <a:pPr lvl="1"/>
            <a:r>
              <a:rPr lang="en-US" altLang="ko-KR" sz="1400">
                <a:latin typeface="+mn-ea"/>
              </a:rPr>
              <a:t>GRU (Gated Recurrent Unit)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C02759-1131-BB9A-2A44-8EA963DC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88" y="2492896"/>
            <a:ext cx="6840760" cy="19021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505B7D-3C5E-C446-5F52-5C4AFC2EEA1D}"/>
              </a:ext>
            </a:extLst>
          </p:cNvPr>
          <p:cNvSpPr txBox="1"/>
          <p:nvPr/>
        </p:nvSpPr>
        <p:spPr>
          <a:xfrm>
            <a:off x="344488" y="4395002"/>
            <a:ext cx="4732664" cy="250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https://www.youtube.com/watch?v=AA621UofTUA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04B78A1-8B9C-EED2-1B4E-357FEB2CC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9" r="18934"/>
          <a:stretch/>
        </p:blipFill>
        <p:spPr bwMode="auto">
          <a:xfrm>
            <a:off x="3944888" y="4557437"/>
            <a:ext cx="5791150" cy="1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EA8605-F4F1-5CD6-BADA-9EE1E3D73C9B}"/>
              </a:ext>
            </a:extLst>
          </p:cNvPr>
          <p:cNvSpPr txBox="1"/>
          <p:nvPr/>
        </p:nvSpPr>
        <p:spPr>
          <a:xfrm>
            <a:off x="3965334" y="6291998"/>
            <a:ext cx="5770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https://m.hanbit.co.kr/channel/category/category_view.html?cms_code=CMS5215583920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71022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560DE-A4E6-73E5-C1F6-7E073D7BF2AD}"/>
              </a:ext>
            </a:extLst>
          </p:cNvPr>
          <p:cNvSpPr txBox="1"/>
          <p:nvPr/>
        </p:nvSpPr>
        <p:spPr>
          <a:xfrm>
            <a:off x="704529" y="6351131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34685-938C-F95E-6083-B7EB5CAC30A9}"/>
              </a:ext>
            </a:extLst>
          </p:cNvPr>
          <p:cNvSpPr txBox="1"/>
          <p:nvPr/>
        </p:nvSpPr>
        <p:spPr>
          <a:xfrm>
            <a:off x="4749753" y="63511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6" name="Picture 6" descr="Fully_connected_Recurrent_Neural_Network">
            <a:extLst>
              <a:ext uri="{FF2B5EF4-FFF2-40B4-BE49-F238E27FC236}">
                <a16:creationId xmlns:a16="http://schemas.microsoft.com/office/drawing/2014/main" id="{FBEE1784-2D21-779B-871D-892408C4D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477783"/>
            <a:ext cx="4608511" cy="17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4F077A-84B2-7270-C74C-68E105410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4310593"/>
            <a:ext cx="4320480" cy="19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9386A75-32C4-458C-B1CC-1F256A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55" y="784536"/>
            <a:ext cx="4172757" cy="2252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99DB31-0CA9-9CAF-7971-5B6D074C60A3}"/>
              </a:ext>
            </a:extLst>
          </p:cNvPr>
          <p:cNvSpPr txBox="1"/>
          <p:nvPr/>
        </p:nvSpPr>
        <p:spPr>
          <a:xfrm>
            <a:off x="5385048" y="3068960"/>
            <a:ext cx="32403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>
                    <a:latin typeface="+mn-ea"/>
                  </a:rPr>
                  <a:t>RNN (Recurrent Neural Networks, </a:t>
                </a:r>
                <a:r>
                  <a:rPr lang="ko-KR" altLang="en-US" sz="1600">
                    <a:latin typeface="+mn-ea"/>
                  </a:rPr>
                  <a:t>순환 신경망</a:t>
                </a:r>
                <a:r>
                  <a:rPr lang="en-US" altLang="ko-KR" sz="1600">
                    <a:latin typeface="+mn-ea"/>
                  </a:rPr>
                  <a:t>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x</a:t>
                </a:r>
                <a:r>
                  <a:rPr lang="ko-KR" altLang="en-US" sz="1400">
                    <a:latin typeface="+mn-ea"/>
                  </a:rPr>
                  <a:t>를 입력 받아 </a:t>
                </a:r>
                <a:r>
                  <a:rPr lang="en-US" altLang="ko-KR" sz="1400">
                    <a:latin typeface="+mn-ea"/>
                  </a:rPr>
                  <a:t>h (Hidden state)</a:t>
                </a:r>
                <a:r>
                  <a:rPr lang="ko-KR" altLang="en-US" sz="1400">
                    <a:latin typeface="+mn-ea"/>
                  </a:rPr>
                  <a:t>를 출력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2"/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는 다음 </a:t>
                </a:r>
                <a:r>
                  <a:rPr lang="en-US" altLang="ko-KR" sz="1400">
                    <a:latin typeface="+mn-ea"/>
                  </a:rPr>
                  <a:t>h</a:t>
                </a:r>
                <a:r>
                  <a:rPr lang="ko-KR" altLang="en-US" sz="1400">
                    <a:latin typeface="+mn-ea"/>
                  </a:rPr>
                  <a:t>를 계산할 때</a:t>
                </a:r>
                <a:r>
                  <a:rPr lang="en-US" altLang="ko-KR" sz="1400">
                    <a:latin typeface="+mn-ea"/>
                  </a:rPr>
                  <a:t>,</a:t>
                </a:r>
                <a:r>
                  <a:rPr lang="ko-KR" altLang="en-US" sz="1400">
                    <a:latin typeface="+mn-ea"/>
                  </a:rPr>
                  <a:t> 입력과 함께 사용 한다</a:t>
                </a:r>
                <a:r>
                  <a:rPr lang="en-US" altLang="ko-KR" sz="1400">
                    <a:latin typeface="+mn-ea"/>
                  </a:rPr>
                  <a:t>.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h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ko-KR" sz="1400">
                    <a:latin typeface="+mn-ea"/>
                  </a:rPr>
                  <a:t>(h</a:t>
                </a:r>
                <a:r>
                  <a:rPr lang="en-US" altLang="ko-KR" sz="1400" baseline="-25000">
                    <a:latin typeface="+mn-ea"/>
                  </a:rPr>
                  <a:t>t-1</a:t>
                </a:r>
                <a:r>
                  <a:rPr lang="en-US" altLang="ko-KR" sz="1400">
                    <a:latin typeface="+mn-ea"/>
                  </a:rPr>
                  <a:t>, x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)	: Hidden state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 = SimpleRNN(3)(train_x)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last_state,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pPr marL="363537" lvl="1" indent="0">
                  <a:buNone/>
                </a:pPr>
                <a:endParaRPr lang="en-US" altLang="ko-KR" sz="1400">
                  <a:latin typeface="+mn-ea"/>
                </a:endParaRPr>
              </a:p>
              <a:p>
                <a:pPr marL="363537" lvl="1" indent="0">
                  <a:buNone/>
                </a:pPr>
                <a:r>
                  <a:rPr lang="en-US" altLang="ko-KR" sz="1400">
                    <a:latin typeface="+mn-ea"/>
                  </a:rPr>
                  <a:t>hidden_states,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last_state</a:t>
                </a:r>
                <a:r>
                  <a:rPr lang="en-US" altLang="ko-KR" sz="1400">
                    <a:latin typeface="+mn-ea"/>
                  </a:rPr>
                  <a:t> = SimpleRNN(3, 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return_sequences=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" altLang="ko-Kore-KR" sz="1400" b="0" i="0">
                    <a:solidFill>
                      <a:srgbClr val="444444"/>
                    </a:solidFill>
                    <a:effectLst/>
                    <a:latin typeface="+mn-ea"/>
                  </a:rPr>
                  <a:t>, return_state=</a:t>
                </a:r>
                <a:r>
                  <a:rPr lang="en" altLang="ko-Kore-KR" sz="1400" b="0" i="0">
                    <a:solidFill>
                      <a:srgbClr val="669955"/>
                    </a:solidFill>
                    <a:effectLst/>
                    <a:latin typeface="+mn-ea"/>
                  </a:rPr>
                  <a:t>True</a:t>
                </a:r>
                <a:r>
                  <a:rPr lang="en-US" altLang="ko-KR" sz="1400">
                    <a:latin typeface="+mn-ea"/>
                  </a:rPr>
                  <a:t>)(train_x)</a:t>
                </a:r>
              </a:p>
              <a:p>
                <a:endParaRPr lang="en-US" altLang="ko-KR" sz="1600">
                  <a:latin typeface="+mn-ea"/>
                </a:endParaRPr>
              </a:p>
            </p:txBody>
          </p:sp>
        </mc:Choice>
        <mc:Fallback xmlns="">
          <p:sp>
            <p:nvSpPr>
              <p:cNvPr id="17" name="내용 개체 틀 4">
                <a:extLst>
                  <a:ext uri="{FF2B5EF4-FFF2-40B4-BE49-F238E27FC236}">
                    <a16:creationId xmlns:a16="http://schemas.microsoft.com/office/drawing/2014/main" id="{AAA4CBD0-0EAF-6A31-BE31-05914E18F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7" y="1412776"/>
                <a:ext cx="9217025" cy="3219343"/>
              </a:xfrm>
              <a:prstGeom prst="rect">
                <a:avLst/>
              </a:prstGeom>
              <a:blipFill>
                <a:blip r:embed="rId6"/>
                <a:stretch>
                  <a:fillRect l="-413" t="-78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60972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RNN (Recurrent Neural Networks) </a:t>
            </a:r>
            <a:r>
              <a:rPr lang="ko-KR" altLang="en-US" sz="1600">
                <a:latin typeface="+mn-ea"/>
              </a:rPr>
              <a:t>위상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NLP (Natural Language Processing, </a:t>
            </a:r>
            <a:r>
              <a:rPr lang="ko-KR" altLang="en-US" sz="1400">
                <a:latin typeface="+mn-ea"/>
              </a:rPr>
              <a:t>자연어 처리</a:t>
            </a:r>
            <a:r>
              <a:rPr lang="en-US" altLang="ko-KR" sz="1400">
                <a:latin typeface="+mn-ea"/>
              </a:rPr>
              <a:t>)</a:t>
            </a:r>
          </a:p>
          <a:p>
            <a:pPr lvl="2"/>
            <a:r>
              <a:rPr lang="ko-KR" altLang="en-US" sz="1400">
                <a:latin typeface="+mn-ea"/>
              </a:rPr>
              <a:t>언어 모델</a:t>
            </a:r>
            <a:r>
              <a:rPr lang="en-US" altLang="ko-KR" sz="1400">
                <a:latin typeface="+mn-ea"/>
              </a:rPr>
              <a:t>:</a:t>
            </a:r>
            <a:r>
              <a:rPr lang="ko-KR" altLang="en-US" sz="1400">
                <a:latin typeface="+mn-ea"/>
              </a:rPr>
              <a:t> 이전 단어가 주어질 때 텍스트 내에서 어떤 단어의 확률을 예측하는 모델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6F28EB-8472-36E7-597C-8C0DF998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1" y="3479522"/>
            <a:ext cx="8153957" cy="255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4868F4-1D5B-9DBB-D547-4BFF5E399B21}"/>
              </a:ext>
            </a:extLst>
          </p:cNvPr>
          <p:cNvSpPr txBox="1"/>
          <p:nvPr/>
        </p:nvSpPr>
        <p:spPr>
          <a:xfrm>
            <a:off x="7329314" y="310942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시계열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420BD-8A33-E575-CC36-B6C3E0790234}"/>
              </a:ext>
            </a:extLst>
          </p:cNvPr>
          <p:cNvSpPr txBox="1"/>
          <p:nvPr/>
        </p:nvSpPr>
        <p:spPr>
          <a:xfrm>
            <a:off x="5097017" y="2708920"/>
            <a:ext cx="1872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rgbClr val="0070C0"/>
                </a:solidFill>
                <a:latin typeface="+mn-ea"/>
              </a:rPr>
              <a:t>seq2seq</a:t>
            </a:r>
            <a:endParaRPr lang="ko-KR" altLang="en-US" sz="16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9526A-8C09-F32C-000F-5B8A7A09E088}"/>
              </a:ext>
            </a:extLst>
          </p:cNvPr>
          <p:cNvSpPr txBox="1"/>
          <p:nvPr/>
        </p:nvSpPr>
        <p:spPr>
          <a:xfrm>
            <a:off x="3440882" y="3132282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감정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2F641-EC3B-4E86-9464-3CE1CA59F42E}"/>
              </a:ext>
            </a:extLst>
          </p:cNvPr>
          <p:cNvSpPr txBox="1"/>
          <p:nvPr/>
        </p:nvSpPr>
        <p:spPr>
          <a:xfrm>
            <a:off x="1424608" y="3140199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이미지에서 텍스트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E2D1A-12ED-6F24-8CD9-E5EE1A3A6D2D}"/>
              </a:ext>
            </a:extLst>
          </p:cNvPr>
          <p:cNvSpPr txBox="1"/>
          <p:nvPr/>
        </p:nvSpPr>
        <p:spPr>
          <a:xfrm>
            <a:off x="920552" y="6207115"/>
            <a:ext cx="7848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https://wandb.ai/wandb_fc/korean/reports/Keras-LSTM---VmlldzoxNTEzMTg3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20A7D-CA6D-C799-9AEB-737B49D4E41A}"/>
              </a:ext>
            </a:extLst>
          </p:cNvPr>
          <p:cNvSpPr txBox="1"/>
          <p:nvPr/>
        </p:nvSpPr>
        <p:spPr>
          <a:xfrm>
            <a:off x="5241032" y="3105096"/>
            <a:ext cx="14401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기계 번역</a:t>
            </a:r>
          </a:p>
        </p:txBody>
      </p:sp>
    </p:spTree>
    <p:extLst>
      <p:ext uri="{BB962C8B-B14F-4D97-AF65-F5344CB8AC3E}">
        <p14:creationId xmlns:p14="http://schemas.microsoft.com/office/powerpoint/2010/main" val="8669167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keras.layers.RNN, SimpleRNN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AAA4CBD0-0EAF-6A31-BE31-05914E18F798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Forward, Backward </a:t>
            </a:r>
            <a:r>
              <a:rPr lang="ko-KR" altLang="en-US" sz="1400">
                <a:latin typeface="+mn-ea"/>
              </a:rPr>
              <a:t>양방향으로 </a:t>
            </a:r>
            <a:r>
              <a:rPr lang="en-US" altLang="ko-KR" sz="1400">
                <a:latin typeface="+mn-ea"/>
              </a:rPr>
              <a:t>RNN </a:t>
            </a:r>
            <a:r>
              <a:rPr lang="ko-KR" altLang="en-US" sz="1400">
                <a:latin typeface="+mn-ea"/>
              </a:rPr>
              <a:t>실행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bilstm = Bidirectional(LSTM(</a:t>
            </a:r>
            <a:r>
              <a:rPr lang="en" altLang="ko-Kore-KR" sz="1600" b="0" i="0">
                <a:solidFill>
                  <a:srgbClr val="880000"/>
                </a:solidFill>
                <a:effectLst/>
                <a:latin typeface="SF Mono"/>
              </a:rPr>
              <a:t>3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return_sequences=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False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, return_state=</a:t>
            </a:r>
            <a:r>
              <a:rPr lang="en" altLang="ko-Kore-KR" sz="1600" b="0" i="0">
                <a:solidFill>
                  <a:srgbClr val="669955"/>
                </a:solidFill>
                <a:effectLst/>
                <a:latin typeface="SF Mono"/>
              </a:rPr>
              <a:t>True</a:t>
            </a: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) </a:t>
            </a:r>
          </a:p>
          <a:p>
            <a:pPr marL="363537" lvl="1" indent="0">
              <a:buNone/>
            </a:pPr>
            <a:r>
              <a:rPr lang="en" altLang="ko-Kore-KR" sz="1600" b="0" i="0">
                <a:solidFill>
                  <a:srgbClr val="444444"/>
                </a:solidFill>
                <a:effectLst/>
                <a:latin typeface="SF Mono"/>
              </a:rPr>
              <a:t>hidden_states, forward_h, forward_c, backward_h, backward_c = bilstm(train_X)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1028" name="Picture 4" descr="A drawing of the information flow in the model">
            <a:extLst>
              <a:ext uri="{FF2B5EF4-FFF2-40B4-BE49-F238E27FC236}">
                <a16:creationId xmlns:a16="http://schemas.microsoft.com/office/drawing/2014/main" id="{A324732C-0C8F-3F09-948E-8D9322635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2512089"/>
            <a:ext cx="3600400" cy="380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92DCF4-969C-4BFD-0DC0-54B97A7B37F2}"/>
              </a:ext>
            </a:extLst>
          </p:cNvPr>
          <p:cNvSpPr txBox="1"/>
          <p:nvPr/>
        </p:nvSpPr>
        <p:spPr>
          <a:xfrm>
            <a:off x="704528" y="6336531"/>
            <a:ext cx="4811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https://www.tensorflow.org/text/tutorials/text_classification_rnn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EF998F4-3565-7334-01A3-0F7A72F5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112" y="3779260"/>
            <a:ext cx="2910954" cy="25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5273A-EF75-D583-88C3-BA6711CFFDF0}"/>
              </a:ext>
            </a:extLst>
          </p:cNvPr>
          <p:cNvSpPr txBox="1"/>
          <p:nvPr/>
        </p:nvSpPr>
        <p:spPr>
          <a:xfrm>
            <a:off x="6002843" y="6344275"/>
            <a:ext cx="2869223" cy="25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https://wikidocs.net/22886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0F0E58-1566-F0FE-C5A0-D985C038E2FA}"/>
              </a:ext>
            </a:extLst>
          </p:cNvPr>
          <p:cNvSpPr txBox="1"/>
          <p:nvPr/>
        </p:nvSpPr>
        <p:spPr>
          <a:xfrm>
            <a:off x="5961112" y="3387240"/>
            <a:ext cx="286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+mn-ea"/>
              </a:rPr>
              <a:t>Deep RNN</a:t>
            </a:r>
            <a:endParaRPr lang="ko-KR" altLang="en-US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438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32045</TotalTime>
  <Words>16555</Words>
  <Application>Microsoft Macintosh PowerPoint</Application>
  <PresentationFormat>A4 용지(210x297mm)</PresentationFormat>
  <Paragraphs>3455</Paragraphs>
  <Slides>222</Slides>
  <Notes>201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222</vt:i4>
      </vt:variant>
    </vt:vector>
  </HeadingPairs>
  <TitlesOfParts>
    <vt:vector size="232" baseType="lpstr">
      <vt:lpstr>-apple-system</vt:lpstr>
      <vt:lpstr>맑은 고딕</vt:lpstr>
      <vt:lpstr>SF Mono</vt:lpstr>
      <vt:lpstr>Arial</vt:lpstr>
      <vt:lpstr>Cambria Math</vt:lpstr>
      <vt:lpstr>Menlo</vt:lpstr>
      <vt:lpstr>Open Sans</vt:lpstr>
      <vt:lpstr>Verdana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RL</vt:lpstr>
      <vt:lpstr>RL</vt:lpstr>
      <vt:lpstr>RL</vt:lpstr>
      <vt:lpstr>RL</vt:lpstr>
      <vt:lpstr>RL</vt:lpstr>
      <vt:lpstr>RL</vt:lpstr>
      <vt:lpstr>AutoML</vt:lpstr>
      <vt:lpstr>AutoML</vt:lpstr>
      <vt:lpstr>AutoML</vt:lpstr>
      <vt:lpstr>AutoML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3767</cp:revision>
  <cp:lastPrinted>2022-05-11T11:02:30Z</cp:lastPrinted>
  <dcterms:created xsi:type="dcterms:W3CDTF">2006-10-05T04:04:58Z</dcterms:created>
  <dcterms:modified xsi:type="dcterms:W3CDTF">2023-08-17T13:28:24Z</dcterms:modified>
</cp:coreProperties>
</file>